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9"/>
  </p:notesMasterIdLst>
  <p:sldIdLst>
    <p:sldId id="304" r:id="rId2"/>
    <p:sldId id="386" r:id="rId3"/>
    <p:sldId id="373" r:id="rId4"/>
    <p:sldId id="343" r:id="rId5"/>
    <p:sldId id="344" r:id="rId6"/>
    <p:sldId id="345" r:id="rId7"/>
    <p:sldId id="259" r:id="rId8"/>
    <p:sldId id="273" r:id="rId9"/>
    <p:sldId id="388" r:id="rId10"/>
    <p:sldId id="391" r:id="rId11"/>
    <p:sldId id="349" r:id="rId12"/>
    <p:sldId id="392" r:id="rId13"/>
    <p:sldId id="351" r:id="rId14"/>
    <p:sldId id="394" r:id="rId15"/>
    <p:sldId id="397" r:id="rId16"/>
    <p:sldId id="398" r:id="rId17"/>
    <p:sldId id="399" r:id="rId18"/>
    <p:sldId id="374" r:id="rId19"/>
    <p:sldId id="400" r:id="rId20"/>
    <p:sldId id="401" r:id="rId21"/>
    <p:sldId id="402" r:id="rId22"/>
    <p:sldId id="405" r:id="rId23"/>
    <p:sldId id="404" r:id="rId24"/>
    <p:sldId id="407" r:id="rId25"/>
    <p:sldId id="408" r:id="rId26"/>
    <p:sldId id="409" r:id="rId27"/>
    <p:sldId id="360" r:id="rId28"/>
    <p:sldId id="410" r:id="rId29"/>
    <p:sldId id="412" r:id="rId30"/>
    <p:sldId id="413" r:id="rId31"/>
    <p:sldId id="414" r:id="rId32"/>
    <p:sldId id="416" r:id="rId33"/>
    <p:sldId id="383" r:id="rId34"/>
    <p:sldId id="417" r:id="rId35"/>
    <p:sldId id="420" r:id="rId36"/>
    <p:sldId id="418" r:id="rId37"/>
    <p:sldId id="421" r:id="rId38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40"/>
    </p:embeddedFont>
    <p:embeddedFont>
      <p:font typeface="나눔바른고딕" panose="020B0603020101020101" pitchFamily="50" charset="-127"/>
      <p:regular r:id="rId41"/>
      <p:bold r:id="rId42"/>
    </p:embeddedFont>
    <p:embeddedFont>
      <p:font typeface="맑은 고딕" panose="020B0503020000020004" pitchFamily="50" charset="-127"/>
      <p:regular r:id="rId43"/>
      <p:bold r:id="rId44"/>
    </p:embeddedFont>
    <p:embeddedFont>
      <p:font typeface="나눔스퀘어" panose="020B0600000101010101" pitchFamily="50" charset="-127"/>
      <p:regular r:id="rId45"/>
    </p:embeddedFont>
    <p:embeddedFont>
      <p:font typeface="나눔스퀘어 ExtraBold" panose="020B0600000101010101" pitchFamily="50" charset="-127"/>
      <p:bold r:id="rId46"/>
    </p:embeddedFont>
    <p:embeddedFont>
      <p:font typeface="배달의민족 한나는 열한살" panose="020B0600000101010101" pitchFamily="50" charset="-127"/>
      <p:regular r:id="rId47"/>
    </p:embeddedFont>
    <p:embeddedFont>
      <p:font typeface="나눔고딕 ExtraBold" panose="020D0904000000000000" pitchFamily="50" charset="-127"/>
      <p:bold r:id="rId48"/>
    </p:embeddedFont>
    <p:embeddedFont>
      <p:font typeface="배달의민족 도현" panose="020B0600000101010101" pitchFamily="50" charset="-127"/>
      <p:regular r:id="rId49"/>
    </p:embeddedFont>
    <p:embeddedFont>
      <p:font typeface="나눔바른고딕 Light" panose="020B0603020101020101" pitchFamily="50" charset="-127"/>
      <p:regular r:id="rId5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7979"/>
    <a:srgbClr val="00B0F0"/>
    <a:srgbClr val="E33043"/>
    <a:srgbClr val="EE9225"/>
    <a:srgbClr val="D51E25"/>
    <a:srgbClr val="1376B5"/>
    <a:srgbClr val="4472C4"/>
    <a:srgbClr val="E26368"/>
    <a:srgbClr val="FFFFFF"/>
    <a:srgbClr val="F159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30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7" y="37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82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/Relationships>
</file>

<file path=ppt/media/image1.jp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77836-2C23-4C96-97A7-2E4E156D93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465DB-D6A6-4480-9752-AC5BD12CF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273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20A5CCD-BBE0-4629-884D-5EA7AC122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9E61A11A-31CF-4288-91C5-7817E5661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A57321FC-40F1-4757-8550-8A22DC5E4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7A4B6804-1CED-4999-A877-6647D1F35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01AA0B7-730B-4E27-A695-11CFC26BD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977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48E08B9-E745-4B20-8C04-533765D2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00E8D0D6-74F8-426F-B297-2A68EBA902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2F03FBA-57C1-4192-8A35-977397B27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21955EB-C98C-4FA6-9213-D9A3DCB7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18411BFA-2B0B-46F5-80B6-83568155F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399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A2CFD8C0-8743-49F8-8305-3C600CD6D4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4E4200D3-E65F-4FB2-906A-CD2FC46A0D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919B873-D901-4A54-9902-23DB0ADFC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C5F05C9-E321-4C5D-9B30-844F28824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A79AAA6A-FC9C-40CF-8EC2-1CAA188EB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470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58B946F-0277-4641-8C95-A9DB279A8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9327D167-347F-4348-B4EF-3F556D982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85F6B3F-F9E7-4110-8B8C-C2C0B5C8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C4DF30B-2FF5-4016-BE9A-E03D6E06F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C8B9B7D-A848-457F-9319-B5B35DD1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152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75BAF52-B4F4-4835-A803-6013B1EC3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5DBA697-A907-4127-B023-F7A98C068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F8F44FB-EDC6-4F48-A78A-94F486627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67E421E-2B93-4D49-922A-3893BFD7F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82404B8-43E6-4043-8A7B-632A3FA1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324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5D34DBF-F236-4451-82BD-1227AA2D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11D3DB8C-52A9-4FE2-BDD6-43AC744D94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6869FF51-31BF-43FB-92C0-7AB553343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45C0853E-9609-4FC6-B093-9545D7CA0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96ABD29-03B0-43EB-AE83-E9C57E106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C701CFC3-0830-4607-96A4-C38F6697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341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A23B1DC-AE17-4A2C-87BE-E405AFB4F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C7F0D4FE-F611-4487-8200-D1771CCCB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60F0C988-D4CF-4BEC-9C13-1711D154D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AB586816-0BF7-4BE9-9AB8-3DCCB09911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80B5055C-840D-4134-9FA0-659022556F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34D7C4CC-AA56-4E17-89BD-16D84DB4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ACCB82D0-B89A-42D8-A19C-E974FE7F5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1ECED7B5-D090-4266-A7B3-0AF56BFD3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671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A9C8C69-9A74-4812-94BB-B3710A15C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C28C04AD-24D3-494F-9104-1E329AA4F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651852A7-DDD2-401A-A8FC-6095A436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92206A10-E8EE-44D5-89B3-E2A4465A9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182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3F75E94C-9EA5-425A-99F1-4955D8384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7E3B2D70-54D3-4766-8B4E-EF127F017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DB140897-DE69-4762-B4F4-9183D3A12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843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A6C416F7-2CF5-4BA3-AF11-43052A7BC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C7357AFC-DDA6-41EB-8A52-65462AD72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0D5DEED0-C5DB-41AC-BB29-0E0D50072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8A0A048B-F3D4-4E7B-8A6F-5CC0D90E2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281E6C0-14F4-4DC2-AF54-BB1E69636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955D402B-5A83-422F-8E5D-387BC498C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88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3EBCAAC-0119-42BB-9BE3-A4BE2EC29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7A7AD3D8-7F75-427C-86C3-2F79348700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F1A22E5A-A239-4FFB-B67E-CEA392A18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4F49F0C1-3AF1-4CCB-A2F1-3355D374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27B91337-AE41-46D7-8661-4CE280F8C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B9778B05-B9E3-437C-A8A9-BF8FF9CC4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19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460835EB-4B2C-4E96-86D0-EDC39D227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63E4539-4704-412F-B64A-373B00003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2621E92-B964-4971-BC73-5D8B76E884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8D5B8-4EA7-4F2F-81C7-022FBA56D0B7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12FAD1B2-8B11-4A46-A6EA-B8DF54EDF7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BEA1076-D8A9-4E4D-961A-1EC67C748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767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623848" y="1876097"/>
            <a:ext cx="1387366" cy="97746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2538412"/>
            <a:ext cx="571500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25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추</a:t>
                </a:r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72" name="직사각형 71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787902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60158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01895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5" name="이등변 삼각형 74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46989" y="1217932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온라인 모바일 성장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88" y="1875207"/>
            <a:ext cx="3743325" cy="2981326"/>
          </a:xfrm>
          <a:prstGeom prst="rect">
            <a:avLst/>
          </a:prstGeom>
          <a:noFill/>
          <a:effectLst>
            <a:outerShdw blurRad="393700" dist="50800" dir="5400000" sx="58000" sy="58000" algn="ctr" rotWithShape="0">
              <a:srgbClr val="000000">
                <a:alpha val="67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6" name="연결선: 꺾임 12">
            <a:extLst>
              <a:ext uri="{FF2B5EF4-FFF2-40B4-BE49-F238E27FC236}">
                <a16:creationId xmlns:a16="http://schemas.microsoft.com/office/drawing/2014/main" xmlns="" id="{B65BFB2A-0FB2-4BDA-A709-BD33B95106BA}"/>
              </a:ext>
            </a:extLst>
          </p:cNvPr>
          <p:cNvCxnSpPr>
            <a:cxnSpLocks/>
            <a:stCxn id="77" idx="1"/>
            <a:endCxn id="1026" idx="2"/>
          </p:cNvCxnSpPr>
          <p:nvPr/>
        </p:nvCxnSpPr>
        <p:spPr>
          <a:xfrm rot="10800000" flipH="1">
            <a:off x="669559" y="4856534"/>
            <a:ext cx="1730791" cy="936537"/>
          </a:xfrm>
          <a:prstGeom prst="bentConnector4">
            <a:avLst>
              <a:gd name="adj1" fmla="val -13208"/>
              <a:gd name="adj2" fmla="val 80399"/>
            </a:avLst>
          </a:prstGeom>
          <a:ln w="25400">
            <a:solidFill>
              <a:schemeClr val="bg2">
                <a:lumMod val="75000"/>
              </a:schemeClr>
            </a:solidFill>
            <a:tailEnd type="oval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171C6AA9-1F1E-4C1E-A90A-C1B9044F3209}"/>
              </a:ext>
            </a:extLst>
          </p:cNvPr>
          <p:cNvSpPr txBox="1"/>
          <p:nvPr/>
        </p:nvSpPr>
        <p:spPr>
          <a:xfrm>
            <a:off x="669560" y="5223683"/>
            <a:ext cx="474241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</a:t>
            </a:r>
            <a:r>
              <a:rPr lang="en-US" altLang="ko-KR" sz="4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40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모바일커머스</a:t>
            </a:r>
            <a:endParaRPr lang="en-US" altLang="ko-KR" sz="40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시장의 성장</a:t>
            </a:r>
            <a:endParaRPr lang="ko-KR" altLang="en-US" sz="2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30" name="Picture 6" descr="관련 이미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609" y="2477972"/>
            <a:ext cx="5163543" cy="28468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4" descr="SKU에 대한 이미지 검색결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599" y="961396"/>
            <a:ext cx="4259753" cy="132771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5381" y="1105945"/>
            <a:ext cx="2827867" cy="9925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SKU  </a:t>
            </a:r>
          </a:p>
          <a:p>
            <a:pPr marL="0" indent="0">
              <a:buNone/>
            </a:pPr>
            <a:r>
              <a:rPr lang="en-US" altLang="ko-KR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</a:t>
            </a:r>
            <a:r>
              <a:rPr lang="ko-KR" altLang="en-US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물류의 기본 단위</a:t>
            </a:r>
            <a:endParaRPr lang="en-US" altLang="ko-KR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171C6AA9-1F1E-4C1E-A90A-C1B9044F3209}"/>
              </a:ext>
            </a:extLst>
          </p:cNvPr>
          <p:cNvSpPr txBox="1"/>
          <p:nvPr/>
        </p:nvSpPr>
        <p:spPr>
          <a:xfrm>
            <a:off x="6627146" y="5513662"/>
            <a:ext cx="4742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CJ</a:t>
            </a:r>
            <a:r>
              <a:rPr lang="ko-KR" altLang="en-US" sz="28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온마트의</a:t>
            </a:r>
            <a:r>
              <a:rPr lang="ko-KR" altLang="en-US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4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상품다양화</a:t>
            </a:r>
            <a:r>
              <a:rPr lang="ko-KR" altLang="en-US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r>
              <a:rPr lang="en-US" altLang="ko-KR" sz="4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SKU</a:t>
            </a:r>
            <a:r>
              <a:rPr lang="ko-KR" altLang="en-US" sz="4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 증가</a:t>
            </a:r>
            <a:endParaRPr lang="ko-KR" altLang="en-US" sz="28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3" name="연결선: 꺾임 12">
            <a:extLst>
              <a:ext uri="{FF2B5EF4-FFF2-40B4-BE49-F238E27FC236}">
                <a16:creationId xmlns:a16="http://schemas.microsoft.com/office/drawing/2014/main" xmlns="" id="{B65BFB2A-0FB2-4BDA-A709-BD33B95106BA}"/>
              </a:ext>
            </a:extLst>
          </p:cNvPr>
          <p:cNvCxnSpPr>
            <a:cxnSpLocks/>
            <a:stCxn id="82" idx="1"/>
            <a:endCxn id="1030" idx="1"/>
          </p:cNvCxnSpPr>
          <p:nvPr/>
        </p:nvCxnSpPr>
        <p:spPr>
          <a:xfrm rot="10800000">
            <a:off x="6543610" y="3901388"/>
            <a:ext cx="83537" cy="2273995"/>
          </a:xfrm>
          <a:prstGeom prst="bentConnector3">
            <a:avLst>
              <a:gd name="adj1" fmla="val 373651"/>
            </a:avLst>
          </a:prstGeom>
          <a:ln w="25400">
            <a:solidFill>
              <a:schemeClr val="bg2">
                <a:lumMod val="75000"/>
              </a:schemeClr>
            </a:solidFill>
            <a:tailEnd type="oval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="" xmlns:a16="http://schemas.microsoft.com/office/drawing/2014/main" id="{DAB779F0-494D-4E66-A022-64AA58BFF07A}"/>
              </a:ext>
            </a:extLst>
          </p:cNvPr>
          <p:cNvSpPr/>
          <p:nvPr/>
        </p:nvSpPr>
        <p:spPr>
          <a:xfrm>
            <a:off x="16866" y="38238"/>
            <a:ext cx="12192000" cy="6908800"/>
          </a:xfrm>
          <a:prstGeom prst="rect">
            <a:avLst/>
          </a:prstGeom>
          <a:solidFill>
            <a:srgbClr val="00B0F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15922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1853882" y="2222861"/>
            <a:ext cx="9160053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처리 </a:t>
            </a:r>
            <a:r>
              <a:rPr lang="ko-KR" altLang="en-US" sz="80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물류량</a:t>
            </a:r>
            <a:r>
              <a:rPr lang="ko-KR" altLang="en-US" sz="66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</a:t>
            </a:r>
            <a:r>
              <a:rPr lang="ko-KR" altLang="en-US" sz="6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증가</a:t>
            </a:r>
            <a:endParaRPr lang="en-US" altLang="ko-KR" sz="6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6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물류 처리의 </a:t>
            </a:r>
            <a:r>
              <a:rPr lang="ko-KR" altLang="en-US" sz="8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복잡성</a:t>
            </a:r>
            <a:r>
              <a:rPr lang="ko-KR" altLang="en-US" sz="6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증가</a:t>
            </a:r>
            <a:endParaRPr lang="en-US" altLang="ko-KR" sz="6600" dirty="0" smtClean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sz="6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279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6AF941C6-FFC9-4B4F-899F-F1EC738F1AED}"/>
              </a:ext>
            </a:extLst>
          </p:cNvPr>
          <p:cNvGrpSpPr/>
          <p:nvPr/>
        </p:nvGrpSpPr>
        <p:grpSpPr>
          <a:xfrm>
            <a:off x="0" y="2779535"/>
            <a:ext cx="4721629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  <a:r>
                <a:rPr lang="en-US" altLang="ko-KR" sz="3200" dirty="0" smtClean="0"/>
                <a:t> </a:t>
              </a:r>
              <a:r>
                <a:rPr lang="ko-KR" altLang="en-US" sz="32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프로젝트 목표</a:t>
              </a:r>
              <a:endPara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444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/>
          <p:nvPr/>
        </p:nvSpPr>
        <p:spPr>
          <a:xfrm>
            <a:off x="677123" y="2556654"/>
            <a:ext cx="10827305" cy="4003634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9" name="모서리가 둥근 직사각형 48"/>
          <p:cNvSpPr/>
          <p:nvPr/>
        </p:nvSpPr>
        <p:spPr>
          <a:xfrm>
            <a:off x="519030" y="2442016"/>
            <a:ext cx="11073180" cy="4118272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</a:t>
                </a:r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36" name="직사각형 35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89185" y="792852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172714" y="765108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94441" y="796903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목표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2" name="이등변 삼각형 41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742703" y="1144682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422394" y="1552004"/>
            <a:ext cx="3511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ko-KR" altLang="en-US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주제 </a:t>
            </a:r>
            <a:r>
              <a:rPr lang="en-US" altLang="ko-KR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                       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0" name="TextBox 220"/>
          <p:cNvSpPr txBox="1"/>
          <p:nvPr/>
        </p:nvSpPr>
        <p:spPr>
          <a:xfrm>
            <a:off x="3789504" y="1404582"/>
            <a:ext cx="757103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/>
            <a:r>
              <a:rPr lang="en-US" altLang="ko-KR" sz="55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</a:t>
            </a:r>
            <a:r>
              <a:rPr lang="en-US" altLang="ko-KR" sz="40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icking </a:t>
            </a:r>
            <a:r>
              <a:rPr lang="en-US" altLang="ko-KR" sz="55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</a:t>
            </a:r>
            <a:r>
              <a:rPr lang="en-US" altLang="ko-KR" sz="40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lanning </a:t>
            </a:r>
            <a:r>
              <a:rPr lang="en-US" altLang="ko-KR" sz="55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</a:t>
            </a:r>
            <a:r>
              <a:rPr lang="en-US" altLang="ko-KR" sz="40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lgorithm</a:t>
            </a:r>
            <a:endParaRPr lang="en-US" altLang="ko-KR" sz="40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564" y="2586982"/>
            <a:ext cx="10714646" cy="37403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현재 </a:t>
            </a:r>
            <a:r>
              <a:rPr lang="en-US" altLang="ko-KR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Picking </a:t>
            </a:r>
            <a:r>
              <a:rPr lang="en-US" altLang="ko-KR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Algorithm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을 </a:t>
            </a:r>
            <a:r>
              <a:rPr lang="ko-KR" altLang="en-US" sz="66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이해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하고</a:t>
            </a: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주문 </a:t>
            </a:r>
            <a:r>
              <a:rPr lang="ko-KR" altLang="en-US" sz="60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데이터분석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을 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통한</a:t>
            </a:r>
            <a:r>
              <a:rPr lang="en-US" altLang="ko-KR" sz="44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생산성과 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효율성을 </a:t>
            </a: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향상시킬 </a:t>
            </a:r>
            <a:r>
              <a:rPr lang="ko-KR" altLang="en-US" sz="66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새로운 알고리즘</a:t>
            </a:r>
            <a:r>
              <a:rPr lang="ko-KR" altLang="en-US" sz="54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도출</a:t>
            </a: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이를 </a:t>
            </a:r>
            <a:r>
              <a:rPr lang="ko-KR" altLang="en-US" sz="60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패널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로 가시화 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741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6AF941C6-FFC9-4B4F-899F-F1EC738F1AED}"/>
              </a:ext>
            </a:extLst>
          </p:cNvPr>
          <p:cNvGrpSpPr/>
          <p:nvPr/>
        </p:nvGrpSpPr>
        <p:grpSpPr>
          <a:xfrm>
            <a:off x="0" y="2779535"/>
            <a:ext cx="4721629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r>
                <a:rPr lang="en-US" altLang="ko-KR" sz="3200" dirty="0" smtClean="0"/>
                <a:t> </a:t>
              </a:r>
              <a:r>
                <a:rPr lang="ko-KR" altLang="en-US" sz="32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현황파악</a:t>
              </a:r>
              <a:endPara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555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181737" y="1557666"/>
            <a:ext cx="4796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en-US" altLang="ko-KR" sz="3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CJ </a:t>
            </a:r>
            <a:r>
              <a:rPr lang="ko-KR" altLang="en-US" sz="3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오산물류센터 개요</a:t>
            </a:r>
            <a:r>
              <a:rPr lang="ko-KR" altLang="en-US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              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172714" y="765108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778464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50720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792457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현황 파악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51" name="이등변 삼각형 50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30294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 descr="CJ 오산 물류센터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98" y="2272906"/>
            <a:ext cx="5209213" cy="359092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CF8115B4-575A-4473-9880-2AC57258A247}"/>
              </a:ext>
            </a:extLst>
          </p:cNvPr>
          <p:cNvSpPr txBox="1"/>
          <p:nvPr/>
        </p:nvSpPr>
        <p:spPr>
          <a:xfrm>
            <a:off x="1005257" y="6107218"/>
            <a:ext cx="1859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센터 규모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xmlns="" id="{F9380B69-6F0F-4447-B6B3-7888086A5D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27" y="6038226"/>
            <a:ext cx="568359" cy="592212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B3374DB6-AC8F-4A4A-A794-1B5639040A9E}"/>
              </a:ext>
            </a:extLst>
          </p:cNvPr>
          <p:cNvSpPr txBox="1"/>
          <p:nvPr/>
        </p:nvSpPr>
        <p:spPr>
          <a:xfrm>
            <a:off x="2799904" y="5779604"/>
            <a:ext cx="27343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rgbClr val="00B0F0"/>
                </a:solidFill>
              </a:rPr>
              <a:t>4,837</a:t>
            </a:r>
            <a:r>
              <a:rPr lang="en-US" altLang="ko-KR" sz="6000" dirty="0"/>
              <a:t> </a:t>
            </a:r>
            <a:r>
              <a:rPr lang="ko-KR" altLang="en-US" sz="3600" b="1" dirty="0"/>
              <a:t>평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E717D112-1EBE-4480-9AD2-80486A763C47}"/>
              </a:ext>
            </a:extLst>
          </p:cNvPr>
          <p:cNvSpPr txBox="1"/>
          <p:nvPr/>
        </p:nvSpPr>
        <p:spPr>
          <a:xfrm>
            <a:off x="6391055" y="1239540"/>
            <a:ext cx="2334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/>
              <a:t>운영 자원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7251193D-1D51-4345-9A86-1BDCC56D8B5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225" y="1170548"/>
            <a:ext cx="713619" cy="592212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9FB63DB2-E98C-43FF-89F2-A8874F397179}"/>
              </a:ext>
            </a:extLst>
          </p:cNvPr>
          <p:cNvSpPr txBox="1"/>
          <p:nvPr/>
        </p:nvSpPr>
        <p:spPr>
          <a:xfrm>
            <a:off x="5534230" y="1917609"/>
            <a:ext cx="614031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 b="1" dirty="0"/>
              <a:t>투입인력</a:t>
            </a:r>
            <a:r>
              <a:rPr lang="ko-KR" altLang="en-US" sz="4400" b="1" dirty="0"/>
              <a:t> </a:t>
            </a:r>
            <a:r>
              <a:rPr lang="en-US" altLang="ko-KR" sz="6000" b="1" dirty="0">
                <a:solidFill>
                  <a:srgbClr val="00B0F0"/>
                </a:solidFill>
              </a:rPr>
              <a:t>131</a:t>
            </a:r>
            <a:r>
              <a:rPr lang="ko-KR" altLang="en-US" sz="6000" b="1" dirty="0" smtClean="0">
                <a:solidFill>
                  <a:srgbClr val="00B0F0"/>
                </a:solidFill>
              </a:rPr>
              <a:t>명</a:t>
            </a:r>
            <a:r>
              <a:rPr lang="en-US" altLang="ko-KR" sz="3200" b="1" dirty="0" smtClean="0"/>
              <a:t>/</a:t>
            </a:r>
            <a:r>
              <a:rPr lang="ko-KR" altLang="en-US" sz="3200" b="1" dirty="0" smtClean="0"/>
              <a:t>日</a:t>
            </a:r>
            <a:endParaRPr lang="ko-KR" altLang="en-US" sz="3200" b="1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5799DBA3-0308-48B4-BC2A-09465D71C840}"/>
              </a:ext>
            </a:extLst>
          </p:cNvPr>
          <p:cNvSpPr txBox="1"/>
          <p:nvPr/>
        </p:nvSpPr>
        <p:spPr>
          <a:xfrm>
            <a:off x="5351598" y="3038815"/>
            <a:ext cx="7671407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 b="1" dirty="0"/>
              <a:t>출고작업 </a:t>
            </a:r>
            <a:r>
              <a:rPr lang="en-US" altLang="ko-KR" sz="3600" b="1" dirty="0"/>
              <a:t>CAPA</a:t>
            </a:r>
            <a:r>
              <a:rPr lang="ko-KR" altLang="en-US" sz="4400" b="1" dirty="0"/>
              <a:t> </a:t>
            </a:r>
            <a:r>
              <a:rPr lang="en-US" altLang="ko-KR" sz="5400" b="1" dirty="0" smtClean="0">
                <a:solidFill>
                  <a:srgbClr val="00B0F0"/>
                </a:solidFill>
              </a:rPr>
              <a:t>2.5</a:t>
            </a:r>
            <a:r>
              <a:rPr lang="ko-KR" altLang="en-US" sz="5400" b="1" dirty="0" smtClean="0">
                <a:solidFill>
                  <a:srgbClr val="00B0F0"/>
                </a:solidFill>
              </a:rPr>
              <a:t> </a:t>
            </a:r>
            <a:r>
              <a:rPr lang="ko-KR" altLang="en-US" sz="5400" b="1" dirty="0" err="1" smtClean="0">
                <a:solidFill>
                  <a:srgbClr val="00B0F0"/>
                </a:solidFill>
              </a:rPr>
              <a:t>만건</a:t>
            </a:r>
            <a:r>
              <a:rPr lang="en-US" altLang="ko-KR" sz="3200" b="1" dirty="0" smtClean="0"/>
              <a:t>/</a:t>
            </a:r>
            <a:r>
              <a:rPr lang="ko-KR" altLang="en-US" sz="3200" b="1" dirty="0" smtClean="0"/>
              <a:t>日</a:t>
            </a:r>
            <a:endParaRPr lang="ko-KR" altLang="en-US" sz="320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0FB4709F-B8EA-41E1-A9B5-8129226CF618}"/>
              </a:ext>
            </a:extLst>
          </p:cNvPr>
          <p:cNvSpPr txBox="1"/>
          <p:nvPr/>
        </p:nvSpPr>
        <p:spPr>
          <a:xfrm>
            <a:off x="5568776" y="3982356"/>
            <a:ext cx="5743231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 b="1" dirty="0"/>
              <a:t>운영장비</a:t>
            </a:r>
            <a:r>
              <a:rPr lang="en-US" altLang="ko-KR" sz="3600" b="1" dirty="0"/>
              <a:t>(</a:t>
            </a:r>
            <a:r>
              <a:rPr lang="ko-KR" altLang="en-US" sz="3600" b="1" dirty="0"/>
              <a:t>지게차</a:t>
            </a:r>
            <a:r>
              <a:rPr lang="en-US" altLang="ko-KR" sz="3600" b="1" dirty="0"/>
              <a:t>)</a:t>
            </a:r>
            <a:r>
              <a:rPr lang="ko-KR" altLang="en-US" sz="4400" b="1" dirty="0"/>
              <a:t> </a:t>
            </a:r>
            <a:r>
              <a:rPr lang="en-US" altLang="ko-KR" sz="6000" b="1" dirty="0">
                <a:solidFill>
                  <a:srgbClr val="00B0F0"/>
                </a:solidFill>
              </a:rPr>
              <a:t>14</a:t>
            </a:r>
            <a:r>
              <a:rPr lang="en-US" altLang="ko-KR" sz="5400" dirty="0"/>
              <a:t> </a:t>
            </a:r>
            <a:r>
              <a:rPr lang="en-US" altLang="ko-KR" sz="3200" b="1" dirty="0"/>
              <a:t>/</a:t>
            </a:r>
            <a:r>
              <a:rPr lang="ko-KR" altLang="en-US" sz="3200" b="1" dirty="0"/>
              <a:t>대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A75F0665-EDD0-4DCA-AAD8-9A81DBDCB33C}"/>
              </a:ext>
            </a:extLst>
          </p:cNvPr>
          <p:cNvSpPr txBox="1"/>
          <p:nvPr/>
        </p:nvSpPr>
        <p:spPr>
          <a:xfrm>
            <a:off x="6683640" y="5271772"/>
            <a:ext cx="494665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 b="1" dirty="0"/>
              <a:t>주요 운영 설비</a:t>
            </a:r>
            <a:r>
              <a:rPr lang="ko-KR" altLang="en-US" sz="4400" b="1" dirty="0"/>
              <a:t> </a:t>
            </a:r>
            <a:r>
              <a:rPr lang="en-US" altLang="ko-KR" sz="6000" b="1" dirty="0">
                <a:solidFill>
                  <a:srgbClr val="00B0F0"/>
                </a:solidFill>
              </a:rPr>
              <a:t>7</a:t>
            </a:r>
            <a:r>
              <a:rPr lang="en-US" altLang="ko-KR" sz="5400" dirty="0"/>
              <a:t> </a:t>
            </a:r>
            <a:r>
              <a:rPr lang="en-US" altLang="ko-KR" sz="3200" b="1" dirty="0"/>
              <a:t>/</a:t>
            </a:r>
            <a:r>
              <a:rPr lang="ko-KR" altLang="en-US" sz="3200" b="1" dirty="0"/>
              <a:t>종</a:t>
            </a:r>
          </a:p>
        </p:txBody>
      </p:sp>
    </p:spTree>
    <p:extLst>
      <p:ext uri="{BB962C8B-B14F-4D97-AF65-F5344CB8AC3E}">
        <p14:creationId xmlns:p14="http://schemas.microsoft.com/office/powerpoint/2010/main" val="148057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B2C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447" y="1031911"/>
            <a:ext cx="7109896" cy="504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181737" y="1557666"/>
            <a:ext cx="4796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현장 견학을 통한 분석결과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              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172714" y="765108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778464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50720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792457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현황 파악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51" name="이등변 삼각형 50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30294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08" y="2203997"/>
            <a:ext cx="2537038" cy="2869930"/>
          </a:xfrm>
          <a:prstGeom prst="rect">
            <a:avLst/>
          </a:prstGeom>
        </p:spPr>
      </p:pic>
      <p:sp>
        <p:nvSpPr>
          <p:cNvPr id="41" name="TextBox 220"/>
          <p:cNvSpPr txBox="1"/>
          <p:nvPr/>
        </p:nvSpPr>
        <p:spPr>
          <a:xfrm>
            <a:off x="299233" y="5008200"/>
            <a:ext cx="37745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55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30~40 </a:t>
            </a:r>
            <a:r>
              <a:rPr lang="ko-KR" altLang="en-US" sz="55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여성</a:t>
            </a:r>
            <a:endParaRPr lang="en-US" altLang="ko-KR" sz="5500" b="1" dirty="0" smtClean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/>
            <a:r>
              <a:rPr lang="ko-KR" altLang="en-US" sz="40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중심의 인력</a:t>
            </a:r>
            <a:endParaRPr lang="en-US" altLang="ko-KR" sz="40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DAB779F0-494D-4E66-A022-64AA58BFF07A}"/>
              </a:ext>
            </a:extLst>
          </p:cNvPr>
          <p:cNvSpPr/>
          <p:nvPr/>
        </p:nvSpPr>
        <p:spPr>
          <a:xfrm>
            <a:off x="4942610" y="1377232"/>
            <a:ext cx="6761450" cy="4907139"/>
          </a:xfrm>
          <a:prstGeom prst="rect">
            <a:avLst/>
          </a:prstGeom>
          <a:solidFill>
            <a:srgbClr val="00B0F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15922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6148436" y="1819276"/>
            <a:ext cx="436716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B2C</a:t>
            </a:r>
          </a:p>
          <a:p>
            <a:pPr algn="ctr"/>
            <a:r>
              <a:rPr lang="ko-KR" altLang="en-US" sz="8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중심의</a:t>
            </a:r>
            <a:endParaRPr lang="en-US" altLang="ko-KR" sz="8000" dirty="0" smtClean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8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물류</a:t>
            </a:r>
            <a:endParaRPr lang="ko-KR" altLang="en-US" sz="8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003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그림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061" y="1451967"/>
            <a:ext cx="12192000" cy="5368539"/>
          </a:xfrm>
          <a:prstGeom prst="rect">
            <a:avLst/>
          </a:prstGeom>
          <a:effectLst>
            <a:softEdge rad="63500"/>
          </a:effectLst>
        </p:spPr>
      </p:pic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172714" y="765108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778464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50720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792457"/>
            <a:ext cx="5927171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현황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파악 </a:t>
            </a:r>
            <a:r>
              <a:rPr lang="en-US" altLang="ko-KR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물류처리 </a:t>
            </a:r>
            <a:r>
              <a:rPr lang="en-US" altLang="ko-KR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PROCESS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51" name="이등변 삼각형 50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30294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4C92E529-B2A9-4F95-AD82-6B6469075542}"/>
              </a:ext>
            </a:extLst>
          </p:cNvPr>
          <p:cNvSpPr/>
          <p:nvPr/>
        </p:nvSpPr>
        <p:spPr>
          <a:xfrm>
            <a:off x="2912145" y="2671406"/>
            <a:ext cx="4672800" cy="17049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08B28AA5-9A46-4262-8CA6-268DCA63479C}"/>
              </a:ext>
            </a:extLst>
          </p:cNvPr>
          <p:cNvSpPr txBox="1"/>
          <p:nvPr/>
        </p:nvSpPr>
        <p:spPr>
          <a:xfrm>
            <a:off x="6194024" y="3405826"/>
            <a:ext cx="2605200" cy="52322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</a:t>
            </a:r>
            <a:r>
              <a:rPr lang="ko-KR" alt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범위</a:t>
            </a:r>
          </a:p>
        </p:txBody>
      </p:sp>
      <p:sp>
        <p:nvSpPr>
          <p:cNvPr id="50" name="모서리가 둥근 직사각형 49"/>
          <p:cNvSpPr/>
          <p:nvPr/>
        </p:nvSpPr>
        <p:spPr>
          <a:xfrm>
            <a:off x="4167963" y="2671406"/>
            <a:ext cx="4615620" cy="2325896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7000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P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92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6AF941C6-FFC9-4B4F-899F-F1EC738F1AED}"/>
              </a:ext>
            </a:extLst>
          </p:cNvPr>
          <p:cNvGrpSpPr/>
          <p:nvPr/>
        </p:nvGrpSpPr>
        <p:grpSpPr>
          <a:xfrm>
            <a:off x="-1" y="2779535"/>
            <a:ext cx="5453149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7815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r>
                <a:rPr lang="en-US" altLang="ko-KR" sz="3200" dirty="0"/>
                <a:t> </a:t>
              </a:r>
              <a:r>
                <a:rPr lang="ko-KR" altLang="en-US" sz="32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과제 및 아이디어 도출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293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803485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75741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17478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과제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및 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9" name="이등변 삼각형 48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55315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119059" y="1572732"/>
            <a:ext cx="4796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물류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DATA 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F209F2E2-D4AF-46BD-A7E1-48EF27A2E4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"/>
          <a:stretch/>
        </p:blipFill>
        <p:spPr>
          <a:xfrm>
            <a:off x="221652" y="2349276"/>
            <a:ext cx="7896870" cy="3670489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56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3335" y="1015995"/>
            <a:ext cx="2623812" cy="143720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4400" b="1" dirty="0" smtClean="0">
                <a:solidFill>
                  <a:srgbClr val="00B0F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실시간 </a:t>
            </a:r>
            <a:endParaRPr lang="en-US" altLang="ko-KR" sz="4400" b="1" dirty="0" smtClean="0">
              <a:solidFill>
                <a:srgbClr val="00B0F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4400" b="1" dirty="0" smtClean="0">
                <a:solidFill>
                  <a:srgbClr val="00B0F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주문처리</a:t>
            </a:r>
            <a:endParaRPr lang="en-US" altLang="ko-KR" b="1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7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9177059" y="2853006"/>
            <a:ext cx="3006452" cy="16474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200" b="1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하루 </a:t>
            </a:r>
            <a:endParaRPr lang="en-US" altLang="ko-KR" sz="3200" b="1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200" b="1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최소 </a:t>
            </a:r>
            <a:r>
              <a:rPr lang="en-US" altLang="ko-KR" sz="3200" b="1" dirty="0" smtClean="0">
                <a:solidFill>
                  <a:srgbClr val="00B0F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b="1" dirty="0" smtClean="0">
                <a:solidFill>
                  <a:srgbClr val="00B0F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차수</a:t>
            </a:r>
            <a:endParaRPr lang="en-US" altLang="ko-KR" sz="3200" b="1" dirty="0" smtClean="0">
              <a:solidFill>
                <a:srgbClr val="00B0F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200" b="1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평균 </a:t>
            </a:r>
            <a:r>
              <a:rPr lang="en-US" altLang="ko-KR" sz="4400" b="1" dirty="0" smtClean="0">
                <a:solidFill>
                  <a:srgbClr val="00B0F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4400" b="1" dirty="0" smtClean="0">
                <a:solidFill>
                  <a:srgbClr val="00B0F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차수</a:t>
            </a:r>
            <a:endParaRPr lang="en-US" altLang="ko-KR" sz="1800" b="1" dirty="0" smtClean="0">
              <a:solidFill>
                <a:srgbClr val="00B0F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8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8424372" y="5210549"/>
            <a:ext cx="3006452" cy="16474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200" b="1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주문 정보의</a:t>
            </a:r>
            <a:endParaRPr lang="en-US" altLang="ko-KR" sz="3200" b="1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4400" b="1" dirty="0" smtClean="0">
                <a:solidFill>
                  <a:srgbClr val="00B0F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종합적</a:t>
            </a:r>
            <a:r>
              <a:rPr lang="ko-KR" altLang="en-US" sz="3200" b="1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저장</a:t>
            </a:r>
            <a:endParaRPr lang="en-US" altLang="ko-KR" sz="1800" b="1" dirty="0" smtClean="0">
              <a:solidFill>
                <a:srgbClr val="00B0F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1836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발표 도입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62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803485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75741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17478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과제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및 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9" name="이등변 삼각형 48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55315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119060" y="1572732"/>
            <a:ext cx="2836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SYSTEM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xmlns="" id="{6D2BE284-7DD5-4832-AF41-4BDA7D06A0A8}"/>
              </a:ext>
            </a:extLst>
          </p:cNvPr>
          <p:cNvSpPr/>
          <p:nvPr/>
        </p:nvSpPr>
        <p:spPr>
          <a:xfrm>
            <a:off x="4909944" y="2993686"/>
            <a:ext cx="3798636" cy="3559421"/>
          </a:xfrm>
          <a:prstGeom prst="ellipse">
            <a:avLst/>
          </a:prstGeom>
          <a:noFill/>
          <a:ln w="38100">
            <a:solidFill>
              <a:srgbClr val="EE92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xmlns="" id="{59A25E2C-935C-4A60-82DB-4FB92B7160F9}"/>
              </a:ext>
            </a:extLst>
          </p:cNvPr>
          <p:cNvSpPr/>
          <p:nvPr/>
        </p:nvSpPr>
        <p:spPr>
          <a:xfrm>
            <a:off x="5711504" y="4834347"/>
            <a:ext cx="2404505" cy="932294"/>
          </a:xfrm>
          <a:prstGeom prst="rect">
            <a:avLst/>
          </a:prstGeom>
          <a:solidFill>
            <a:srgbClr val="00B0F0"/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8" name="연결선: 꺾임 5">
            <a:extLst>
              <a:ext uri="{FF2B5EF4-FFF2-40B4-BE49-F238E27FC236}">
                <a16:creationId xmlns:a16="http://schemas.microsoft.com/office/drawing/2014/main" xmlns="" id="{3D92D010-9A58-420C-ACA7-C62DED66F2E2}"/>
              </a:ext>
            </a:extLst>
          </p:cNvPr>
          <p:cNvCxnSpPr>
            <a:stCxn id="37" idx="3"/>
            <a:endCxn id="33" idx="0"/>
          </p:cNvCxnSpPr>
          <p:nvPr/>
        </p:nvCxnSpPr>
        <p:spPr>
          <a:xfrm>
            <a:off x="3427242" y="2595487"/>
            <a:ext cx="3382020" cy="398199"/>
          </a:xfrm>
          <a:prstGeom prst="bentConnector2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E22E21FB-7465-4C05-B47A-CA47B882CAFA}"/>
              </a:ext>
            </a:extLst>
          </p:cNvPr>
          <p:cNvSpPr txBox="1"/>
          <p:nvPr/>
        </p:nvSpPr>
        <p:spPr>
          <a:xfrm>
            <a:off x="3368789" y="2701026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실시간 주문에 대해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SKU,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수량 별 차수할당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xmlns="" id="{7C0B8AD8-500F-4494-92F5-B90C85D81C3A}"/>
              </a:ext>
            </a:extLst>
          </p:cNvPr>
          <p:cNvCxnSpPr/>
          <p:nvPr/>
        </p:nvCxnSpPr>
        <p:spPr>
          <a:xfrm>
            <a:off x="3427242" y="2306834"/>
            <a:ext cx="6162168" cy="3415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8F28BD1F-9CF4-4081-B6DD-5760C37F4A3F}"/>
              </a:ext>
            </a:extLst>
          </p:cNvPr>
          <p:cNvSpPr txBox="1"/>
          <p:nvPr/>
        </p:nvSpPr>
        <p:spPr>
          <a:xfrm>
            <a:off x="3676711" y="1761145"/>
            <a:ext cx="5624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차수에 포함된 주문에 대해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TOTAL PICKING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지시</a:t>
            </a:r>
          </a:p>
        </p:txBody>
      </p:sp>
      <p:cxnSp>
        <p:nvCxnSpPr>
          <p:cNvPr id="60" name="연결선: 꺾임 23">
            <a:extLst>
              <a:ext uri="{FF2B5EF4-FFF2-40B4-BE49-F238E27FC236}">
                <a16:creationId xmlns:a16="http://schemas.microsoft.com/office/drawing/2014/main" xmlns="" id="{1C7639F2-3997-4DB3-A030-85F173DCAF18}"/>
              </a:ext>
            </a:extLst>
          </p:cNvPr>
          <p:cNvCxnSpPr/>
          <p:nvPr/>
        </p:nvCxnSpPr>
        <p:spPr>
          <a:xfrm rot="10800000" flipV="1">
            <a:off x="8116011" y="4498275"/>
            <a:ext cx="2846156" cy="927331"/>
          </a:xfrm>
          <a:prstGeom prst="bentConnector3">
            <a:avLst>
              <a:gd name="adj1" fmla="val 688"/>
            </a:avLst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ED4CAAE1-6244-4EC0-984A-DD0F114762DF}"/>
              </a:ext>
            </a:extLst>
          </p:cNvPr>
          <p:cNvSpPr txBox="1"/>
          <p:nvPr/>
        </p:nvSpPr>
        <p:spPr>
          <a:xfrm>
            <a:off x="8665292" y="5567272"/>
            <a:ext cx="31325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TOTAL PICKING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 품목을 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LACK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적재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적재 기준 없음</a:t>
            </a:r>
            <a:r>
              <a:rPr lang="en-US" altLang="ko-KR" sz="200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4F015BE7-E1D4-4D0A-833A-CA0867985A94}"/>
              </a:ext>
            </a:extLst>
          </p:cNvPr>
          <p:cNvSpPr txBox="1"/>
          <p:nvPr/>
        </p:nvSpPr>
        <p:spPr>
          <a:xfrm>
            <a:off x="9382473" y="852411"/>
            <a:ext cx="23136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토탈</a:t>
            </a:r>
            <a:r>
              <a:rPr lang="ko-KR" altLang="en-US" sz="32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피킹</a:t>
            </a:r>
            <a:endParaRPr lang="en-US" altLang="ko-KR" sz="3200" dirty="0" smtClean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작업자</a:t>
            </a:r>
            <a:endParaRPr lang="ko-KR" altLang="en-US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8F115962-BA09-4E78-BA88-0C9B14785710}"/>
              </a:ext>
            </a:extLst>
          </p:cNvPr>
          <p:cNvSpPr txBox="1"/>
          <p:nvPr/>
        </p:nvSpPr>
        <p:spPr>
          <a:xfrm>
            <a:off x="207588" y="6122134"/>
            <a:ext cx="3918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Q-ALGORITHM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통해 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작업할 수 있는 주문부터 우선적 할당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xmlns="" id="{20A41335-962D-4DD4-91BF-5D487E5206A9}"/>
              </a:ext>
            </a:extLst>
          </p:cNvPr>
          <p:cNvCxnSpPr>
            <a:stCxn id="43" idx="1"/>
          </p:cNvCxnSpPr>
          <p:nvPr/>
        </p:nvCxnSpPr>
        <p:spPr>
          <a:xfrm flipH="1">
            <a:off x="2540156" y="5300494"/>
            <a:ext cx="3171348" cy="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5097126" y="3347357"/>
            <a:ext cx="342427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Q-</a:t>
            </a:r>
          </a:p>
          <a:p>
            <a:pPr algn="ctr"/>
            <a:r>
              <a:rPr lang="en-US" altLang="ko-KR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ALGORITHM</a:t>
            </a:r>
            <a:endParaRPr lang="ko-KR" altLang="en-US" sz="4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xmlns="" id="{4F015BE7-E1D4-4D0A-833A-CA0867985A94}"/>
              </a:ext>
            </a:extLst>
          </p:cNvPr>
          <p:cNvSpPr txBox="1"/>
          <p:nvPr/>
        </p:nvSpPr>
        <p:spPr>
          <a:xfrm>
            <a:off x="-763440" y="3254911"/>
            <a:ext cx="4601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</a:t>
            </a:r>
            <a:r>
              <a:rPr lang="ko-KR" altLang="en-US" sz="32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피킹</a:t>
            </a:r>
            <a:r>
              <a:rPr lang="ko-KR" altLang="en-US" sz="32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작업자</a:t>
            </a:r>
            <a:endParaRPr lang="ko-KR" altLang="en-US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007" y="1764100"/>
            <a:ext cx="3920393" cy="2614412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18701B16-56DB-403C-AA4C-C14EA4478690}"/>
              </a:ext>
            </a:extLst>
          </p:cNvPr>
          <p:cNvSpPr/>
          <p:nvPr/>
        </p:nvSpPr>
        <p:spPr>
          <a:xfrm>
            <a:off x="1022737" y="2129340"/>
            <a:ext cx="2404505" cy="932294"/>
          </a:xfrm>
          <a:prstGeom prst="rect">
            <a:avLst/>
          </a:prstGeom>
          <a:solidFill>
            <a:srgbClr val="D51E25">
              <a:alpha val="75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WMS</a:t>
            </a:r>
          </a:p>
          <a:p>
            <a:pPr algn="ctr"/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창고관리 시스템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375" y="3883273"/>
            <a:ext cx="1800598" cy="228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직사각형 87"/>
          <p:cNvSpPr/>
          <p:nvPr/>
        </p:nvSpPr>
        <p:spPr>
          <a:xfrm>
            <a:off x="5922558" y="3526166"/>
            <a:ext cx="6258985" cy="3009873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259619" y="2532405"/>
            <a:ext cx="5536315" cy="4003634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803485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75741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17478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과제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및 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9" name="이등변 삼각형 48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55315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7777824" y="1520694"/>
            <a:ext cx="1274851" cy="1018773"/>
            <a:chOff x="7759197" y="1452880"/>
            <a:chExt cx="2590801" cy="1018773"/>
          </a:xfrm>
        </p:grpSpPr>
        <p:sp>
          <p:nvSpPr>
            <p:cNvPr id="53" name="화살표: 오른쪽 35">
              <a:extLst>
                <a:ext uri="{FF2B5EF4-FFF2-40B4-BE49-F238E27FC236}">
                  <a16:creationId xmlns="" xmlns:a16="http://schemas.microsoft.com/office/drawing/2014/main" id="{6799A591-58F3-486D-B2FF-49BD31336629}"/>
                </a:ext>
              </a:extLst>
            </p:cNvPr>
            <p:cNvSpPr/>
            <p:nvPr/>
          </p:nvSpPr>
          <p:spPr>
            <a:xfrm>
              <a:off x="7759198" y="1452880"/>
              <a:ext cx="2590800" cy="579120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화살표: 오른쪽 36">
              <a:extLst>
                <a:ext uri="{FF2B5EF4-FFF2-40B4-BE49-F238E27FC236}">
                  <a16:creationId xmlns="" xmlns:a16="http://schemas.microsoft.com/office/drawing/2014/main" id="{883D9494-455B-4DC9-8D10-4940A516896B}"/>
                </a:ext>
              </a:extLst>
            </p:cNvPr>
            <p:cNvSpPr/>
            <p:nvPr/>
          </p:nvSpPr>
          <p:spPr>
            <a:xfrm rot="10800000">
              <a:off x="7759197" y="1892533"/>
              <a:ext cx="2590800" cy="579120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="" xmlns:a16="http://schemas.microsoft.com/office/drawing/2014/main" id="{8DE67911-D3AC-48A9-AC21-DBCC23F625C3}"/>
                </a:ext>
              </a:extLst>
            </p:cNvPr>
            <p:cNvSpPr/>
            <p:nvPr/>
          </p:nvSpPr>
          <p:spPr>
            <a:xfrm>
              <a:off x="7759199" y="1742440"/>
              <a:ext cx="2590799" cy="4217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2352825" y="1723478"/>
            <a:ext cx="298511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|Q</a:t>
            </a:r>
            <a:r>
              <a:rPr lang="ko-KR" altLang="en-US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  <a:r>
              <a:rPr lang="en-US" altLang="ko-KR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</a:t>
            </a:r>
            <a:endParaRPr lang="ko-KR" altLang="en-US" sz="4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18701B16-56DB-403C-AA4C-C14EA4478690}"/>
              </a:ext>
            </a:extLst>
          </p:cNvPr>
          <p:cNvSpPr/>
          <p:nvPr/>
        </p:nvSpPr>
        <p:spPr>
          <a:xfrm>
            <a:off x="132995" y="1634433"/>
            <a:ext cx="2404505" cy="932294"/>
          </a:xfrm>
          <a:prstGeom prst="rect">
            <a:avLst/>
          </a:prstGeom>
          <a:solidFill>
            <a:srgbClr val="D51E25">
              <a:alpha val="75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WMS</a:t>
            </a:r>
          </a:p>
          <a:p>
            <a:pPr algn="ctr"/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창고관리 시스템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xmlns="" id="{59A25E2C-935C-4A60-82DB-4FB92B7160F9}"/>
              </a:ext>
            </a:extLst>
          </p:cNvPr>
          <p:cNvSpPr/>
          <p:nvPr/>
        </p:nvSpPr>
        <p:spPr>
          <a:xfrm>
            <a:off x="5486306" y="1627932"/>
            <a:ext cx="1895205" cy="932294"/>
          </a:xfrm>
          <a:prstGeom prst="rect">
            <a:avLst/>
          </a:prstGeom>
          <a:solidFill>
            <a:srgbClr val="00B0F0"/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6" name="그림 7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072" y="1351409"/>
            <a:ext cx="1800598" cy="2282448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4F015BE7-E1D4-4D0A-833A-CA0867985A94}"/>
              </a:ext>
            </a:extLst>
          </p:cNvPr>
          <p:cNvSpPr txBox="1"/>
          <p:nvPr/>
        </p:nvSpPr>
        <p:spPr>
          <a:xfrm>
            <a:off x="9001566" y="775610"/>
            <a:ext cx="35122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</a:t>
            </a:r>
            <a:r>
              <a:rPr lang="ko-KR" altLang="en-US" sz="32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피킹</a:t>
            </a:r>
            <a:r>
              <a:rPr lang="ko-KR" altLang="en-US" sz="32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작업자</a:t>
            </a:r>
            <a:endParaRPr lang="ko-KR" altLang="en-US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5934385" y="3794166"/>
            <a:ext cx="614459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MPI </a:t>
            </a:r>
            <a:r>
              <a:rPr lang="ko-KR" altLang="en-US" sz="28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통한 작업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단순화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DPS/DAS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방식과 다르게 물품별 위치가 지정되어 있지않아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작업자가 </a:t>
            </a:r>
            <a:r>
              <a:rPr lang="ko-KR" altLang="en-US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바코드 리더기만으로</a:t>
            </a:r>
            <a:r>
              <a:rPr lang="ko-KR" altLang="en-US" sz="24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4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LACK</a:t>
            </a:r>
            <a:r>
              <a:rPr lang="ko-KR" altLang="en-US" sz="24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쉽게 적재</a:t>
            </a:r>
            <a:r>
              <a:rPr lang="ko-KR" altLang="en-US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 algn="just">
              <a:buAutoNum type="arabicPeriod" startAt="2"/>
            </a:pP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주문을 </a:t>
            </a:r>
            <a:r>
              <a:rPr lang="ko-KR" altLang="en-US" sz="24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버킷</a:t>
            </a:r>
            <a:r>
              <a:rPr lang="ko-KR" altLang="en-US" sz="24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별로 </a:t>
            </a:r>
            <a:r>
              <a:rPr lang="ko-KR" altLang="en-US" sz="24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할당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하여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처리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       </a:t>
            </a:r>
            <a:r>
              <a:rPr lang="ko-KR" altLang="en-US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피킹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할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물품을 </a:t>
            </a:r>
            <a:r>
              <a:rPr lang="en-US" altLang="ko-KR" sz="24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MPI </a:t>
            </a:r>
            <a:r>
              <a:rPr lang="ko-KR" altLang="en-US" sz="24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지시기를 통해 표시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함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3" name="모서리가 둥근 직사각형 82"/>
          <p:cNvSpPr/>
          <p:nvPr/>
        </p:nvSpPr>
        <p:spPr>
          <a:xfrm>
            <a:off x="196305" y="2581964"/>
            <a:ext cx="5574961" cy="3904516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6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968" y="2746158"/>
            <a:ext cx="5445828" cy="3740322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2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</a:t>
            </a:r>
            <a:r>
              <a:rPr lang="en-US" altLang="ko-KR" sz="32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PICKING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indent="0" algn="just">
              <a:buNone/>
            </a:pP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기반이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되는 </a:t>
            </a:r>
            <a:r>
              <a:rPr lang="ko-KR" altLang="en-US" sz="32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  <a:endParaRPr lang="en-US" altLang="ko-KR" sz="2400" dirty="0" smtClean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다품종</a:t>
            </a: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소량 출고 주문에 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indent="0" algn="just">
              <a:buNone/>
            </a:pP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    </a:t>
            </a:r>
            <a:r>
              <a:rPr lang="ko-KR" altLang="en-US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실시간으로 대응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 가능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</a:t>
            </a:r>
            <a:r>
              <a:rPr lang="ko-KR" altLang="en-US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재고 </a:t>
            </a:r>
            <a:r>
              <a:rPr lang="ko-KR" altLang="en-US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기반 주문 할당방식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ko-KR" altLang="en-US" sz="2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</a:t>
            </a:r>
            <a:r>
              <a:rPr lang="en-US" altLang="ko-KR" sz="2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</a:t>
            </a:r>
            <a:r>
              <a:rPr lang="ko-KR" altLang="en-US" sz="2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</a:t>
            </a:r>
            <a:r>
              <a:rPr lang="en-US" altLang="ko-KR" sz="24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15</a:t>
            </a:r>
            <a:r>
              <a:rPr lang="en-US" altLang="ko-KR" sz="24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%</a:t>
            </a:r>
            <a:r>
              <a:rPr lang="ko-KR" altLang="en-US" sz="24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이상 적재 시 </a:t>
            </a:r>
            <a:r>
              <a:rPr lang="ko-KR" altLang="en-US" sz="24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 </a:t>
            </a:r>
            <a:r>
              <a:rPr lang="ko-KR" altLang="en-US" sz="24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가능</a:t>
            </a:r>
            <a:r>
              <a:rPr lang="ko-KR" altLang="en-US" sz="2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함</a:t>
            </a:r>
            <a:endParaRPr lang="en-US" altLang="ko-KR" sz="20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indent="0" algn="just">
              <a:buNone/>
            </a:pPr>
            <a:r>
              <a:rPr lang="en-US" altLang="ko-KR" sz="2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(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타사 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DPS/DAS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는 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100%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보충 후 일괄 작업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>
            <a:off x="5924149" y="3546925"/>
            <a:ext cx="6154834" cy="2914017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056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803485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75741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17478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9" name="이등변 삼각형 48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55315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="" xmlns:a16="http://schemas.microsoft.com/office/drawing/2014/main" id="{D51D3C79-9E05-4D80-ACCD-99C318509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8" y="4809203"/>
            <a:ext cx="12192000" cy="1319039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35" name="그림 34">
            <a:extLst>
              <a:ext uri="{FF2B5EF4-FFF2-40B4-BE49-F238E27FC236}">
                <a16:creationId xmlns="" xmlns:a16="http://schemas.microsoft.com/office/drawing/2014/main" id="{C0B303C4-52BC-415D-B331-D8E2A18A6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8" y="3171861"/>
            <a:ext cx="12192000" cy="1501549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0DB65372-6FC7-4FBE-9611-32C2B8F2A2BC}"/>
              </a:ext>
            </a:extLst>
          </p:cNvPr>
          <p:cNvSpPr txBox="1"/>
          <p:nvPr/>
        </p:nvSpPr>
        <p:spPr>
          <a:xfrm>
            <a:off x="2667038" y="6161042"/>
            <a:ext cx="6380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[*</a:t>
            </a:r>
            <a:r>
              <a:rPr lang="ko-KR" altLang="en-US" sz="1400" dirty="0"/>
              <a:t>위 </a:t>
            </a:r>
            <a:r>
              <a:rPr lang="en-US" altLang="ko-KR" sz="1400" dirty="0"/>
              <a:t>: 0701_1</a:t>
            </a:r>
            <a:r>
              <a:rPr lang="ko-KR" altLang="en-US" sz="1400" dirty="0"/>
              <a:t>차수 주문일부 </a:t>
            </a:r>
            <a:r>
              <a:rPr lang="en-US" altLang="ko-KR" sz="1400" dirty="0"/>
              <a:t>, </a:t>
            </a:r>
            <a:r>
              <a:rPr lang="ko-KR" altLang="en-US" sz="1400" dirty="0"/>
              <a:t>아래 </a:t>
            </a:r>
            <a:r>
              <a:rPr lang="en-US" altLang="ko-KR" sz="1400" dirty="0"/>
              <a:t>: 0702_4</a:t>
            </a:r>
            <a:r>
              <a:rPr lang="ko-KR" altLang="en-US" sz="1400" dirty="0"/>
              <a:t>차수 주문일부</a:t>
            </a:r>
            <a:r>
              <a:rPr lang="en-US" altLang="ko-KR" sz="1400" dirty="0"/>
              <a:t>]</a:t>
            </a:r>
            <a:endParaRPr lang="ko-KR" altLang="en-US" sz="1400" dirty="0"/>
          </a:p>
        </p:txBody>
      </p:sp>
      <p:sp>
        <p:nvSpPr>
          <p:cNvPr id="37" name="직사각형 36">
            <a:extLst>
              <a:ext uri="{FF2B5EF4-FFF2-40B4-BE49-F238E27FC236}">
                <a16:creationId xmlns="" xmlns:a16="http://schemas.microsoft.com/office/drawing/2014/main" id="{B0CA8080-9592-4AC0-846F-E0EFF6AC7287}"/>
              </a:ext>
            </a:extLst>
          </p:cNvPr>
          <p:cNvSpPr/>
          <p:nvPr/>
        </p:nvSpPr>
        <p:spPr>
          <a:xfrm>
            <a:off x="6466878" y="3117416"/>
            <a:ext cx="2062480" cy="3010826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="" xmlns:a16="http://schemas.microsoft.com/office/drawing/2014/main" id="{E559E553-E78C-4E61-AB6E-66B3AAC01DFF}"/>
              </a:ext>
            </a:extLst>
          </p:cNvPr>
          <p:cNvSpPr/>
          <p:nvPr/>
        </p:nvSpPr>
        <p:spPr>
          <a:xfrm>
            <a:off x="11424957" y="3122649"/>
            <a:ext cx="802641" cy="3010826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59A25E2C-935C-4A60-82DB-4FB92B7160F9}"/>
              </a:ext>
            </a:extLst>
          </p:cNvPr>
          <p:cNvSpPr/>
          <p:nvPr/>
        </p:nvSpPr>
        <p:spPr>
          <a:xfrm>
            <a:off x="1978986" y="1705524"/>
            <a:ext cx="3211127" cy="932294"/>
          </a:xfrm>
          <a:prstGeom prst="rect">
            <a:avLst/>
          </a:prstGeom>
          <a:solidFill>
            <a:srgbClr val="00B0F0"/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주문 데이터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59A25E2C-935C-4A60-82DB-4FB92B7160F9}"/>
              </a:ext>
            </a:extLst>
          </p:cNvPr>
          <p:cNvSpPr/>
          <p:nvPr/>
        </p:nvSpPr>
        <p:spPr>
          <a:xfrm>
            <a:off x="6614781" y="1691753"/>
            <a:ext cx="3211127" cy="932294"/>
          </a:xfrm>
          <a:prstGeom prst="rect">
            <a:avLst/>
          </a:prstGeom>
          <a:solidFill>
            <a:srgbClr val="E33043"/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현장견학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5398138" y="1109502"/>
            <a:ext cx="1363632" cy="2400657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50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+</a:t>
            </a:r>
            <a:endParaRPr lang="ko-KR" altLang="en-US" sz="150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718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803485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75741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17478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9" name="이등변 삼각형 48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55315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" name="그림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89" y="1423668"/>
            <a:ext cx="2809373" cy="3177998"/>
          </a:xfrm>
          <a:prstGeom prst="rect">
            <a:avLst/>
          </a:prstGeom>
        </p:spPr>
      </p:pic>
      <p:sp>
        <p:nvSpPr>
          <p:cNvPr id="48" name="TextBox 220"/>
          <p:cNvSpPr txBox="1"/>
          <p:nvPr/>
        </p:nvSpPr>
        <p:spPr>
          <a:xfrm>
            <a:off x="292847" y="4897416"/>
            <a:ext cx="37066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44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30~40 </a:t>
            </a:r>
            <a:r>
              <a:rPr lang="ko-KR" altLang="en-US" sz="44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여성</a:t>
            </a:r>
            <a:endParaRPr lang="en-US" altLang="ko-KR" sz="4400" b="1" dirty="0" smtClean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/>
            <a:r>
              <a:rPr lang="ko-KR" altLang="en-US" sz="40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중심의 인력</a:t>
            </a:r>
            <a:endParaRPr lang="en-US" altLang="ko-KR" sz="40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039" y="1814630"/>
            <a:ext cx="2635185" cy="2635185"/>
          </a:xfrm>
          <a:prstGeom prst="rect">
            <a:avLst/>
          </a:prstGeom>
        </p:spPr>
      </p:pic>
      <p:sp>
        <p:nvSpPr>
          <p:cNvPr id="50" name="TextBox 220"/>
          <p:cNvSpPr txBox="1"/>
          <p:nvPr/>
        </p:nvSpPr>
        <p:spPr>
          <a:xfrm>
            <a:off x="4270281" y="4909955"/>
            <a:ext cx="37806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ko-KR" altLang="en-US" sz="36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적재 위치에 따라 </a:t>
            </a:r>
            <a:endParaRPr lang="en-US" altLang="ko-KR" sz="3600" b="1" dirty="0" smtClean="0">
              <a:ln>
                <a:solidFill>
                  <a:srgbClr val="525252">
                    <a:alpha val="3000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/>
            <a:r>
              <a:rPr lang="ko-KR" altLang="en-US" sz="36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</a:t>
            </a:r>
            <a:r>
              <a:rPr lang="ko-KR" altLang="en-US" sz="48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작업편의성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885" y="1402253"/>
            <a:ext cx="3543726" cy="3701225"/>
          </a:xfrm>
          <a:prstGeom prst="rect">
            <a:avLst/>
          </a:prstGeom>
        </p:spPr>
      </p:pic>
      <p:sp>
        <p:nvSpPr>
          <p:cNvPr id="52" name="TextBox 220"/>
          <p:cNvSpPr txBox="1"/>
          <p:nvPr/>
        </p:nvSpPr>
        <p:spPr>
          <a:xfrm>
            <a:off x="8053095" y="4956121"/>
            <a:ext cx="37806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ko-KR" altLang="en-US" sz="4800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주문유사도</a:t>
            </a:r>
            <a:r>
              <a:rPr lang="ko-KR" altLang="en-US" sz="3000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</a:t>
            </a:r>
            <a:endParaRPr lang="en-US" altLang="ko-KR" sz="3000" b="1" dirty="0" smtClean="0">
              <a:ln>
                <a:solidFill>
                  <a:srgbClr val="525252">
                    <a:alpha val="3000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/>
            <a:r>
              <a:rPr lang="ko-KR" altLang="en-US" sz="30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따른 적재 위치 고려</a:t>
            </a:r>
            <a:endParaRPr lang="en-US" altLang="ko-KR" sz="30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248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803485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75741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17478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9" name="이등변 삼각형 48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55315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05001" y="2562446"/>
            <a:ext cx="4409302" cy="4409302"/>
          </a:xfrm>
          <a:prstGeom prst="rect">
            <a:avLst/>
          </a:prstGeom>
        </p:spPr>
      </p:pic>
      <p:sp>
        <p:nvSpPr>
          <p:cNvPr id="35" name="TextBox 220"/>
          <p:cNvSpPr txBox="1"/>
          <p:nvPr/>
        </p:nvSpPr>
        <p:spPr>
          <a:xfrm>
            <a:off x="871908" y="1402253"/>
            <a:ext cx="37806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ko-KR" altLang="en-US" sz="36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주문 특징에 따른</a:t>
            </a:r>
            <a:endParaRPr lang="en-US" altLang="ko-KR" sz="3600" b="1" dirty="0" smtClean="0">
              <a:ln>
                <a:solidFill>
                  <a:srgbClr val="525252">
                    <a:alpha val="3000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/>
            <a:r>
              <a:rPr lang="ko-KR" altLang="en-US" sz="48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고려대상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09306" y="2530547"/>
            <a:ext cx="4580807" cy="4450998"/>
            <a:chOff x="609306" y="2530547"/>
            <a:chExt cx="4580807" cy="4450998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306" y="2530547"/>
              <a:ext cx="4580807" cy="4450998"/>
            </a:xfrm>
            <a:prstGeom prst="rect">
              <a:avLst/>
            </a:prstGeom>
          </p:spPr>
        </p:pic>
        <p:sp>
          <p:nvSpPr>
            <p:cNvPr id="37" name="TextBox 220"/>
            <p:cNvSpPr txBox="1"/>
            <p:nvPr/>
          </p:nvSpPr>
          <p:spPr>
            <a:xfrm>
              <a:off x="1019301" y="3039975"/>
              <a:ext cx="37806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ko-KR" altLang="en-US" sz="2400" b="1" dirty="0" err="1" smtClean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차수별</a:t>
              </a:r>
              <a:r>
                <a:rPr lang="ko-KR" altLang="en-US" sz="2400" b="1" dirty="0" smtClean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2400" b="1" dirty="0" smtClean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100</a:t>
              </a:r>
              <a:r>
                <a:rPr lang="ko-KR" altLang="en-US" sz="2400" b="1" dirty="0" smtClean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개 이상</a:t>
              </a:r>
              <a:endParaRPr lang="en-US" altLang="ko-KR" sz="36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1" name="TextBox 220"/>
            <p:cNvSpPr txBox="1"/>
            <p:nvPr/>
          </p:nvSpPr>
          <p:spPr>
            <a:xfrm>
              <a:off x="2154026" y="5739948"/>
              <a:ext cx="15112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ko-KR" altLang="en-US" sz="2400" b="1" dirty="0" err="1" smtClean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차수별</a:t>
              </a:r>
              <a:r>
                <a:rPr lang="ko-KR" altLang="en-US" sz="2400" b="1" dirty="0" smtClean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endParaRPr lang="en-US" altLang="ko-KR" sz="24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lvl="0" algn="ctr"/>
              <a:r>
                <a:rPr lang="en-US" altLang="ko-KR" sz="2400" b="1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5</a:t>
              </a:r>
              <a:r>
                <a:rPr lang="ko-KR" altLang="en-US" sz="2400" b="1" dirty="0" smtClean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개 미만</a:t>
              </a:r>
              <a:endParaRPr lang="en-US" altLang="ko-KR" sz="36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53" name="직사각형 52"/>
          <p:cNvSpPr/>
          <p:nvPr/>
        </p:nvSpPr>
        <p:spPr>
          <a:xfrm>
            <a:off x="5922558" y="3636335"/>
            <a:ext cx="6258985" cy="2899704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5934385" y="3794166"/>
            <a:ext cx="614459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고려사항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 algn="just">
              <a:buAutoNum type="arabicPeriod"/>
            </a:pP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SKU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 </a:t>
            </a:r>
            <a:r>
              <a:rPr lang="ko-KR" altLang="en-US" sz="20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주문수량이 많아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</a:p>
          <a:p>
            <a:pPr algn="just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sz="24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팔렛트가</a:t>
            </a:r>
            <a:r>
              <a:rPr lang="ko-KR" altLang="en-US" sz="24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효율적인 것은 제외</a:t>
            </a:r>
            <a:endParaRPr lang="en-US" altLang="ko-KR" dirty="0" smtClean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 algn="just">
              <a:buAutoNum type="arabicPeriod" startAt="2"/>
            </a:pP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SKU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 </a:t>
            </a:r>
            <a:r>
              <a:rPr lang="ko-KR" altLang="en-US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주문수량이 적은 것은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</a:p>
          <a:p>
            <a:pPr algn="just"/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           </a:t>
            </a:r>
            <a:r>
              <a:rPr lang="ko-KR" altLang="en-US" sz="28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자체 처리</a:t>
            </a:r>
            <a:r>
              <a:rPr lang="en-US" altLang="ko-KR" sz="28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8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소량 품목 칸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 MINI MPS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5924149" y="3546925"/>
            <a:ext cx="6154834" cy="2914017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1" name="TextBox 220"/>
          <p:cNvSpPr txBox="1"/>
          <p:nvPr/>
        </p:nvSpPr>
        <p:spPr>
          <a:xfrm>
            <a:off x="4307291" y="4469550"/>
            <a:ext cx="14811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48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Wingdings" panose="05000000000000000000" pitchFamily="2" charset="2"/>
              </a:rPr>
              <a:t>== &gt; 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5140800" y="1090839"/>
            <a:ext cx="6739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4000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r"/>
            <a:r>
              <a:rPr lang="ko-KR" altLang="en-US" sz="40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효율적 </a:t>
            </a:r>
            <a:r>
              <a:rPr lang="en-US" altLang="ko-KR" sz="40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</a:t>
            </a:r>
            <a:r>
              <a:rPr lang="ko-KR" altLang="en-US" sz="40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배치 알고리즘과 </a:t>
            </a:r>
            <a:r>
              <a:rPr lang="ko-KR" altLang="en-US" sz="4000" dirty="0" smtClean="0">
                <a:solidFill>
                  <a:srgbClr val="E3304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패널 개발</a:t>
            </a:r>
            <a:endParaRPr lang="ko-KR" altLang="en-US" sz="4000" dirty="0">
              <a:solidFill>
                <a:srgbClr val="E3304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7912860" y="1066598"/>
            <a:ext cx="4120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ko-KR" altLang="en-US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아이디어</a:t>
            </a:r>
            <a:r>
              <a:rPr lang="en-US" altLang="ko-KR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313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803485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75741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17478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9" name="이등변 삼각형 48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55315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922558" y="3636335"/>
            <a:ext cx="6258985" cy="2899704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5867067" y="3786013"/>
            <a:ext cx="61445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en-US" altLang="ko-KR" sz="36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3040 </a:t>
            </a:r>
            <a:r>
              <a:rPr lang="ko-KR" altLang="en-US" sz="36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여성인력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 점을 고려하여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</a:p>
          <a:p>
            <a:pPr algn="just"/>
            <a:r>
              <a:rPr lang="en-US" altLang="ko-KR" sz="40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sz="40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편의성</a:t>
            </a:r>
            <a:r>
              <a:rPr lang="ko-KR" altLang="en-US" sz="28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 있는 위치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		</a:t>
            </a:r>
            <a:r>
              <a:rPr lang="ko-KR" altLang="en-US" sz="36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주문수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따른 적재 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5924149" y="3546925"/>
            <a:ext cx="6154834" cy="2914017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1" name="TextBox 220"/>
          <p:cNvSpPr txBox="1"/>
          <p:nvPr/>
        </p:nvSpPr>
        <p:spPr>
          <a:xfrm>
            <a:off x="4593294" y="4493900"/>
            <a:ext cx="14811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48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Wingdings" panose="05000000000000000000" pitchFamily="2" charset="2"/>
              </a:rPr>
              <a:t>= &gt; 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5140800" y="1090839"/>
            <a:ext cx="6739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4000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r"/>
            <a:r>
              <a:rPr lang="ko-KR" altLang="en-US" sz="40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효율적 </a:t>
            </a:r>
            <a:r>
              <a:rPr lang="en-US" altLang="ko-KR" sz="40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</a:t>
            </a:r>
            <a:r>
              <a:rPr lang="ko-KR" altLang="en-US" sz="40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배치 알고리즘과 </a:t>
            </a:r>
            <a:r>
              <a:rPr lang="ko-KR" altLang="en-US" sz="4000" dirty="0" smtClean="0">
                <a:solidFill>
                  <a:srgbClr val="E3304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패널 개발</a:t>
            </a:r>
            <a:endParaRPr lang="ko-KR" altLang="en-US" sz="4000" dirty="0">
              <a:solidFill>
                <a:srgbClr val="E3304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7912860" y="1066598"/>
            <a:ext cx="4120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ko-KR" altLang="en-US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아이디어</a:t>
            </a:r>
            <a:r>
              <a:rPr lang="en-US" altLang="ko-KR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54" y="2722182"/>
            <a:ext cx="4295534" cy="4295534"/>
          </a:xfrm>
          <a:prstGeom prst="rect">
            <a:avLst/>
          </a:prstGeom>
          <a:solidFill>
            <a:schemeClr val="bg1">
              <a:alpha val="69000"/>
            </a:schemeClr>
          </a:solidFill>
        </p:spPr>
      </p:pic>
      <p:sp>
        <p:nvSpPr>
          <p:cNvPr id="43" name="TextBox 220"/>
          <p:cNvSpPr txBox="1"/>
          <p:nvPr/>
        </p:nvSpPr>
        <p:spPr>
          <a:xfrm>
            <a:off x="788379" y="1830884"/>
            <a:ext cx="37806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ko-KR" altLang="en-US" sz="36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적재 위치에 따른</a:t>
            </a:r>
            <a:endParaRPr lang="en-US" altLang="ko-KR" sz="3600" b="1" dirty="0" smtClean="0">
              <a:ln>
                <a:solidFill>
                  <a:srgbClr val="525252">
                    <a:alpha val="3000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/>
            <a:r>
              <a:rPr lang="ko-KR" altLang="en-US" sz="48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고려사항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8" name="TextBox 220"/>
          <p:cNvSpPr txBox="1"/>
          <p:nvPr/>
        </p:nvSpPr>
        <p:spPr>
          <a:xfrm>
            <a:off x="3738912" y="4038952"/>
            <a:ext cx="10438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48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6" name="TextBox 220"/>
          <p:cNvSpPr txBox="1"/>
          <p:nvPr/>
        </p:nvSpPr>
        <p:spPr>
          <a:xfrm>
            <a:off x="3749148" y="3282758"/>
            <a:ext cx="10438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4800" b="1" dirty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7" name="TextBox 220"/>
          <p:cNvSpPr txBox="1"/>
          <p:nvPr/>
        </p:nvSpPr>
        <p:spPr>
          <a:xfrm>
            <a:off x="3738912" y="4789521"/>
            <a:ext cx="10438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4800" b="1" dirty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8" name="TextBox 220"/>
          <p:cNvSpPr txBox="1"/>
          <p:nvPr/>
        </p:nvSpPr>
        <p:spPr>
          <a:xfrm>
            <a:off x="3729588" y="5503021"/>
            <a:ext cx="10438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4800" b="1" dirty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439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803485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75741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17478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9" name="이등변 삼각형 48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1155315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922558" y="3636335"/>
            <a:ext cx="6258985" cy="2899704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6289211" y="3667995"/>
            <a:ext cx="54247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ko-KR" altLang="en-US" sz="36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주문 </a:t>
            </a:r>
            <a:r>
              <a:rPr lang="ko-KR" altLang="en-US" sz="36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유사도</a:t>
            </a:r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따라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</a:p>
          <a:p>
            <a:pPr algn="just"/>
            <a:r>
              <a:rPr lang="en-US" altLang="ko-KR" sz="40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sz="40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그룹핑</a:t>
            </a:r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으로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	</a:t>
            </a:r>
            <a:r>
              <a:rPr lang="ko-KR" altLang="en-US" sz="36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가까운 위치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적재 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5924149" y="3546925"/>
            <a:ext cx="6154834" cy="2914017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1" name="TextBox 220"/>
          <p:cNvSpPr txBox="1"/>
          <p:nvPr/>
        </p:nvSpPr>
        <p:spPr>
          <a:xfrm>
            <a:off x="4593294" y="4493900"/>
            <a:ext cx="14811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48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Wingdings" panose="05000000000000000000" pitchFamily="2" charset="2"/>
              </a:rPr>
              <a:t>= &gt; </a:t>
            </a:r>
            <a:endParaRPr lang="en-US" altLang="ko-KR" sz="48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5140800" y="1090839"/>
            <a:ext cx="6739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4000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r"/>
            <a:r>
              <a:rPr lang="ko-KR" altLang="en-US" sz="40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효율적 </a:t>
            </a:r>
            <a:r>
              <a:rPr lang="en-US" altLang="ko-KR" sz="40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</a:t>
            </a:r>
            <a:r>
              <a:rPr lang="ko-KR" altLang="en-US" sz="40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배치 알고리즘과 </a:t>
            </a:r>
            <a:r>
              <a:rPr lang="ko-KR" altLang="en-US" sz="4000" dirty="0" smtClean="0">
                <a:solidFill>
                  <a:srgbClr val="E3304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패널 개발</a:t>
            </a:r>
            <a:endParaRPr lang="ko-KR" altLang="en-US" sz="4000" dirty="0">
              <a:solidFill>
                <a:srgbClr val="E3304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7912860" y="1066598"/>
            <a:ext cx="4120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ko-KR" altLang="en-US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아이디어</a:t>
            </a:r>
            <a:r>
              <a:rPr lang="en-US" altLang="ko-KR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89" y="2834814"/>
            <a:ext cx="3543726" cy="3701225"/>
          </a:xfrm>
          <a:prstGeom prst="rect">
            <a:avLst/>
          </a:prstGeom>
        </p:spPr>
      </p:pic>
      <p:sp>
        <p:nvSpPr>
          <p:cNvPr id="51" name="TextBox 220"/>
          <p:cNvSpPr txBox="1"/>
          <p:nvPr/>
        </p:nvSpPr>
        <p:spPr>
          <a:xfrm>
            <a:off x="344490" y="1702536"/>
            <a:ext cx="37806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ko-KR" altLang="en-US" sz="4800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주문유사도</a:t>
            </a:r>
            <a:r>
              <a:rPr lang="ko-KR" altLang="en-US" sz="3000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</a:t>
            </a:r>
            <a:endParaRPr lang="en-US" altLang="ko-KR" sz="3000" b="1" dirty="0" smtClean="0">
              <a:ln>
                <a:solidFill>
                  <a:srgbClr val="525252">
                    <a:alpha val="30000"/>
                  </a:srgb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/>
            <a:r>
              <a:rPr lang="ko-KR" altLang="en-US" sz="30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따른 적재 위치 고려</a:t>
            </a:r>
            <a:endParaRPr lang="en-US" altLang="ko-KR" sz="30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00B0F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10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6AF941C6-FFC9-4B4F-899F-F1EC738F1AED}"/>
              </a:ext>
            </a:extLst>
          </p:cNvPr>
          <p:cNvGrpSpPr/>
          <p:nvPr/>
        </p:nvGrpSpPr>
        <p:grpSpPr>
          <a:xfrm>
            <a:off x="-1" y="2779535"/>
            <a:ext cx="4206241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05</a:t>
              </a:r>
              <a:r>
                <a:rPr lang="en-US" altLang="ko-KR" sz="3200" dirty="0" smtClean="0"/>
                <a:t> </a:t>
              </a:r>
              <a:r>
                <a:rPr lang="ko-KR" altLang="en-US" sz="32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프로젝트 실행</a:t>
              </a:r>
              <a:endPara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248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53" name="직사각형 52"/>
          <p:cNvSpPr/>
          <p:nvPr/>
        </p:nvSpPr>
        <p:spPr>
          <a:xfrm>
            <a:off x="5217381" y="2642428"/>
            <a:ext cx="6531596" cy="226280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5354513" y="3133400"/>
            <a:ext cx="60578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하나의 거래나 사건에 포함되어 있는 항목들 간에 연관성을 파악하는 것으로 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핸드백을 구입하는 젊은 여성은 신발도 함께 구입한다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’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 같은 내용으로서 연관성분석이라고도 한다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5171982" y="2545316"/>
            <a:ext cx="6422909" cy="2283016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="" xmlns:a16="http://schemas.microsoft.com/office/drawing/2014/main" id="{3650BF5C-9414-472C-A81B-49C57E9FD528}"/>
              </a:ext>
            </a:extLst>
          </p:cNvPr>
          <p:cNvSpPr/>
          <p:nvPr/>
        </p:nvSpPr>
        <p:spPr>
          <a:xfrm>
            <a:off x="18475" y="818649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CD572DCE-F97C-42BB-BE6D-69155A2F6BA7}"/>
              </a:ext>
            </a:extLst>
          </p:cNvPr>
          <p:cNvSpPr txBox="1"/>
          <p:nvPr/>
        </p:nvSpPr>
        <p:spPr>
          <a:xfrm>
            <a:off x="102004" y="790905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ACE70949-C53E-4875-A549-CEF975AD7327}"/>
              </a:ext>
            </a:extLst>
          </p:cNvPr>
          <p:cNvSpPr txBox="1"/>
          <p:nvPr/>
        </p:nvSpPr>
        <p:spPr>
          <a:xfrm>
            <a:off x="1023732" y="832642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실행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="" xmlns:a16="http://schemas.microsoft.com/office/drawing/2014/main" id="{4E41E779-131B-48AE-AF99-AFF6C4DF2389}"/>
              </a:ext>
            </a:extLst>
          </p:cNvPr>
          <p:cNvSpPr/>
          <p:nvPr/>
        </p:nvSpPr>
        <p:spPr>
          <a:xfrm rot="6748181">
            <a:off x="671993" y="1170479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="" xmlns:a16="http://schemas.microsoft.com/office/drawing/2014/main" id="{3A3E5D7D-8870-4CE0-A365-1B48246AD433}"/>
              </a:ext>
            </a:extLst>
          </p:cNvPr>
          <p:cNvCxnSpPr>
            <a:cxnSpLocks/>
          </p:cNvCxnSpPr>
          <p:nvPr/>
        </p:nvCxnSpPr>
        <p:spPr>
          <a:xfrm>
            <a:off x="246348" y="1543294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246347" y="1488849"/>
            <a:ext cx="7207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이용 기법</a:t>
            </a:r>
            <a:r>
              <a:rPr lang="en-US" altLang="ko-KR" sz="3200" b="1" dirty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1 . 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연관규칙 분석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장바구니 분석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5253201" y="2633934"/>
            <a:ext cx="48594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연관규칙 분석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장바구니 분석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218" name="Picture 2" descr="Online shop premium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732" y="2348293"/>
            <a:ext cx="2616587" cy="2616588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직사각형 55"/>
          <p:cNvSpPr/>
          <p:nvPr/>
        </p:nvSpPr>
        <p:spPr>
          <a:xfrm>
            <a:off x="852253" y="5336663"/>
            <a:ext cx="11127284" cy="1374994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2606891" y="5539828"/>
            <a:ext cx="96441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altLang="ko-KR" sz="20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8" name="모서리가 둥근 직사각형 57"/>
          <p:cNvSpPr/>
          <p:nvPr/>
        </p:nvSpPr>
        <p:spPr>
          <a:xfrm>
            <a:off x="806854" y="5239550"/>
            <a:ext cx="10942123" cy="1387275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741489" y="5640488"/>
            <a:ext cx="22019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평가척도</a:t>
            </a:r>
            <a:r>
              <a:rPr lang="en-US" altLang="ko-KR" sz="40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endParaRPr lang="ko-KR" altLang="en-US" sz="40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2606459" y="5548466"/>
            <a:ext cx="26925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지지도</a:t>
            </a:r>
            <a:endParaRPr lang="en-US" altLang="ko-KR" sz="4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5443438" y="5515080"/>
            <a:ext cx="26925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en-US" altLang="ko-KR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ko-KR" altLang="en-US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신뢰도</a:t>
            </a:r>
            <a:endParaRPr lang="en-US" altLang="ko-KR" sz="4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8543938" y="5515079"/>
            <a:ext cx="26925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4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향상도</a:t>
            </a:r>
            <a:endParaRPr lang="en-US" altLang="ko-KR" sz="4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653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53" name="직사각형 52"/>
          <p:cNvSpPr/>
          <p:nvPr/>
        </p:nvSpPr>
        <p:spPr>
          <a:xfrm>
            <a:off x="460376" y="2275883"/>
            <a:ext cx="11384294" cy="4263139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3963627" y="2965330"/>
            <a:ext cx="60578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문장내의 문맥을 이용해 단어간의 연관성을 도출하여 단어 자체가 가지는 의미를 다차원 공간으로 벡터화 시킴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460375" y="2080889"/>
            <a:ext cx="11516955" cy="4617623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="" xmlns:a16="http://schemas.microsoft.com/office/drawing/2014/main" id="{3650BF5C-9414-472C-A81B-49C57E9FD528}"/>
              </a:ext>
            </a:extLst>
          </p:cNvPr>
          <p:cNvSpPr/>
          <p:nvPr/>
        </p:nvSpPr>
        <p:spPr>
          <a:xfrm>
            <a:off x="18475" y="818649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CD572DCE-F97C-42BB-BE6D-69155A2F6BA7}"/>
              </a:ext>
            </a:extLst>
          </p:cNvPr>
          <p:cNvSpPr txBox="1"/>
          <p:nvPr/>
        </p:nvSpPr>
        <p:spPr>
          <a:xfrm>
            <a:off x="102004" y="790905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ACE70949-C53E-4875-A549-CEF975AD7327}"/>
              </a:ext>
            </a:extLst>
          </p:cNvPr>
          <p:cNvSpPr txBox="1"/>
          <p:nvPr/>
        </p:nvSpPr>
        <p:spPr>
          <a:xfrm>
            <a:off x="1023732" y="832642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실행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="" xmlns:a16="http://schemas.microsoft.com/office/drawing/2014/main" id="{4E41E779-131B-48AE-AF99-AFF6C4DF2389}"/>
              </a:ext>
            </a:extLst>
          </p:cNvPr>
          <p:cNvSpPr/>
          <p:nvPr/>
        </p:nvSpPr>
        <p:spPr>
          <a:xfrm rot="6748181">
            <a:off x="671993" y="1170479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="" xmlns:a16="http://schemas.microsoft.com/office/drawing/2014/main" id="{3A3E5D7D-8870-4CE0-A365-1B48246AD433}"/>
              </a:ext>
            </a:extLst>
          </p:cNvPr>
          <p:cNvCxnSpPr>
            <a:cxnSpLocks/>
          </p:cNvCxnSpPr>
          <p:nvPr/>
        </p:nvCxnSpPr>
        <p:spPr>
          <a:xfrm>
            <a:off x="246348" y="1543294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246347" y="1488849"/>
            <a:ext cx="7207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이용 기법</a:t>
            </a:r>
            <a:r>
              <a:rPr lang="en-US" altLang="ko-KR" sz="3200" b="1" dirty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2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. 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Word2Vec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4008625" y="2433328"/>
            <a:ext cx="48594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Word2Vec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" descr="Search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794" y="1992276"/>
            <a:ext cx="2211779" cy="2211779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="" xmlns:a16="http://schemas.microsoft.com/office/drawing/2014/main" id="{ACDD1692-670F-4684-A85C-4B7D5AAB6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30" y="4278774"/>
            <a:ext cx="3821265" cy="183153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49" name="그림 48">
            <a:extLst>
              <a:ext uri="{FF2B5EF4-FFF2-40B4-BE49-F238E27FC236}">
                <a16:creationId xmlns="" xmlns:a16="http://schemas.microsoft.com/office/drawing/2014/main" id="{86BC1BA9-D67F-4D28-92CF-48EE856F24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9575" y="3804875"/>
            <a:ext cx="2666903" cy="2536912"/>
          </a:xfrm>
          <a:prstGeom prst="rect">
            <a:avLst/>
          </a:prstGeom>
          <a:ln>
            <a:solidFill>
              <a:srgbClr val="CDCDCD"/>
            </a:solidFill>
          </a:ln>
          <a:effectLst>
            <a:softEdge rad="63500"/>
          </a:effectLst>
        </p:spPr>
      </p:pic>
      <p:sp>
        <p:nvSpPr>
          <p:cNvPr id="51" name="직사각형 50">
            <a:extLst>
              <a:ext uri="{FF2B5EF4-FFF2-40B4-BE49-F238E27FC236}">
                <a16:creationId xmlns="" xmlns:a16="http://schemas.microsoft.com/office/drawing/2014/main" id="{499CE8EF-5818-42AC-B00C-464D0FB115CB}"/>
              </a:ext>
            </a:extLst>
          </p:cNvPr>
          <p:cNvSpPr/>
          <p:nvPr/>
        </p:nvSpPr>
        <p:spPr>
          <a:xfrm>
            <a:off x="6992550" y="3680481"/>
            <a:ext cx="4780001" cy="285854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Ins="180000" rtlCol="0" anchor="ctr"/>
          <a:lstStyle/>
          <a:p>
            <a:pPr marL="342900" indent="-342900" algn="just">
              <a:buAutoNum type="arabicPeriod"/>
            </a:pPr>
            <a:r>
              <a:rPr lang="en-US" altLang="ko-KR" sz="2000" dirty="0" smtClean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Distributional </a:t>
            </a:r>
            <a:r>
              <a:rPr lang="en-US" altLang="ko-KR" sz="20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Hypothesis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라는 </a:t>
            </a:r>
            <a:endParaRPr lang="en-US" altLang="ko-KR" sz="1600" dirty="0" smtClean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sz="16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언어학의 </a:t>
            </a:r>
            <a:r>
              <a:rPr lang="ko-KR" altLang="en-US" sz="1600" b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가정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</a:t>
            </a:r>
            <a:r>
              <a:rPr lang="ko-KR" altLang="en-US" sz="16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근거</a:t>
            </a:r>
            <a:r>
              <a:rPr lang="ko-KR" altLang="en-US" sz="16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함</a:t>
            </a:r>
            <a:endParaRPr lang="en-US" altLang="ko-KR" sz="1600" dirty="0" smtClean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 algn="just">
              <a:buAutoNum type="arabicPeriod" startAt="2"/>
            </a:pPr>
            <a:r>
              <a:rPr lang="ko-KR" altLang="en-US" sz="16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단어들이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실수 공간에 </a:t>
            </a:r>
            <a:r>
              <a:rPr lang="ko-KR" altLang="en-US" sz="16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흩어져있다고 가정하여</a:t>
            </a:r>
            <a:endParaRPr lang="en-US" altLang="ko-KR" sz="1600" dirty="0" smtClean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en-US" altLang="ko-KR" sz="16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sz="16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각 </a:t>
            </a:r>
            <a:r>
              <a:rPr lang="ko-KR" altLang="en-US" sz="20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단어들 사이의 </a:t>
            </a:r>
            <a:r>
              <a:rPr lang="ko-KR" altLang="en-US" sz="2000" dirty="0" err="1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유사도를</a:t>
            </a:r>
            <a:r>
              <a:rPr lang="ko-KR" altLang="en-US" sz="20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0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측정</a:t>
            </a:r>
            <a:endParaRPr lang="en-US" altLang="ko-KR" sz="2000" dirty="0" smtClean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en-US" altLang="ko-KR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16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의미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자체가 벡터로 수치화되어 있기 때문에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endParaRPr lang="en-US" altLang="ko-KR" sz="1600" dirty="0" smtClean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/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sz="28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벡터 연산을 </a:t>
            </a:r>
            <a:r>
              <a:rPr lang="ko-KR" altLang="en-US" sz="28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통해서 </a:t>
            </a:r>
            <a:r>
              <a:rPr lang="ko-KR" altLang="en-US" sz="28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추론</a:t>
            </a:r>
            <a:endParaRPr lang="ko-KR" altLang="en-US" sz="1600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602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8" y="52942"/>
            <a:ext cx="1474444" cy="60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GLOBAL SCM INNOVATOR CJ korea express CJ대한통운의 물류터미널내 전경 사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0" y="717012"/>
            <a:ext cx="12201390" cy="459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5361534" y="5464503"/>
            <a:ext cx="7166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Picking Planning Algorithm|</a:t>
            </a:r>
            <a:endParaRPr lang="ko-KR" altLang="en-US" sz="3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8425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53" name="직사각형 52"/>
          <p:cNvSpPr/>
          <p:nvPr/>
        </p:nvSpPr>
        <p:spPr>
          <a:xfrm>
            <a:off x="460376" y="2275883"/>
            <a:ext cx="11384294" cy="4263139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759925" y="5147071"/>
            <a:ext cx="44891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주어진 데이터들의 특성을 고려해 데이터 집단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클러스터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정의하고 데이터 집단의 대표할 수 있는 </a:t>
            </a:r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대표점을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찾는 방법</a:t>
            </a:r>
          </a:p>
          <a:p>
            <a:pPr algn="just"/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460375" y="2080889"/>
            <a:ext cx="11516955" cy="4617623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="" xmlns:a16="http://schemas.microsoft.com/office/drawing/2014/main" id="{3650BF5C-9414-472C-A81B-49C57E9FD528}"/>
              </a:ext>
            </a:extLst>
          </p:cNvPr>
          <p:cNvSpPr/>
          <p:nvPr/>
        </p:nvSpPr>
        <p:spPr>
          <a:xfrm>
            <a:off x="18475" y="818649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CD572DCE-F97C-42BB-BE6D-69155A2F6BA7}"/>
              </a:ext>
            </a:extLst>
          </p:cNvPr>
          <p:cNvSpPr txBox="1"/>
          <p:nvPr/>
        </p:nvSpPr>
        <p:spPr>
          <a:xfrm>
            <a:off x="102004" y="790905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ACE70949-C53E-4875-A549-CEF975AD7327}"/>
              </a:ext>
            </a:extLst>
          </p:cNvPr>
          <p:cNvSpPr txBox="1"/>
          <p:nvPr/>
        </p:nvSpPr>
        <p:spPr>
          <a:xfrm>
            <a:off x="1023732" y="832642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실행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="" xmlns:a16="http://schemas.microsoft.com/office/drawing/2014/main" id="{4E41E779-131B-48AE-AF99-AFF6C4DF2389}"/>
              </a:ext>
            </a:extLst>
          </p:cNvPr>
          <p:cNvSpPr/>
          <p:nvPr/>
        </p:nvSpPr>
        <p:spPr>
          <a:xfrm rot="6748181">
            <a:off x="671993" y="1170479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="" xmlns:a16="http://schemas.microsoft.com/office/drawing/2014/main" id="{3A3E5D7D-8870-4CE0-A365-1B48246AD433}"/>
              </a:ext>
            </a:extLst>
          </p:cNvPr>
          <p:cNvCxnSpPr>
            <a:cxnSpLocks/>
          </p:cNvCxnSpPr>
          <p:nvPr/>
        </p:nvCxnSpPr>
        <p:spPr>
          <a:xfrm>
            <a:off x="246348" y="1543294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246347" y="1488849"/>
            <a:ext cx="7207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이용 기법</a:t>
            </a:r>
            <a:r>
              <a:rPr lang="en-US" altLang="ko-KR" sz="3200" b="1" dirty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3 . 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클러스터 분석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1023732" y="4407452"/>
            <a:ext cx="48594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클러스터 분석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" descr="Search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1506" name="Picture 2" descr="https://www.flaticon.com/premium-icon/icons/png/512/518/51800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706" y="2200008"/>
            <a:ext cx="2154640" cy="21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그림 40">
            <a:extLst>
              <a:ext uri="{FF2B5EF4-FFF2-40B4-BE49-F238E27FC236}">
                <a16:creationId xmlns="" xmlns:a16="http://schemas.microsoft.com/office/drawing/2014/main" id="{CADA9707-4342-4CC5-8B2C-085420771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2012" y="2316358"/>
            <a:ext cx="3044502" cy="2009544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42" name="그림 41">
            <a:extLst>
              <a:ext uri="{FF2B5EF4-FFF2-40B4-BE49-F238E27FC236}">
                <a16:creationId xmlns="" xmlns:a16="http://schemas.microsoft.com/office/drawing/2014/main" id="{751261B0-04B9-4E6C-88E6-0D0C8E6BA3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4347" y="2263583"/>
            <a:ext cx="3109147" cy="205489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0" name="그림 49">
            <a:extLst>
              <a:ext uri="{FF2B5EF4-FFF2-40B4-BE49-F238E27FC236}">
                <a16:creationId xmlns="" xmlns:a16="http://schemas.microsoft.com/office/drawing/2014/main" id="{C1967CAC-0666-4940-854B-1679917612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8628" y="4727154"/>
            <a:ext cx="5737558" cy="1779998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7117875" y="4237989"/>
            <a:ext cx="48594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알고리즘 실행과정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093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53" name="직사각형 52"/>
          <p:cNvSpPr/>
          <p:nvPr/>
        </p:nvSpPr>
        <p:spPr>
          <a:xfrm>
            <a:off x="460376" y="2275883"/>
            <a:ext cx="11384294" cy="4263139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709595" y="5338453"/>
            <a:ext cx="113583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알고리즘이 현재의</a:t>
            </a:r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SKU</a:t>
            </a:r>
            <a:r>
              <a:rPr lang="ko-KR" alt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 주문 수 이상을 호환할 수 있어야 하므로 각 월별 주문 상품 수 </a:t>
            </a:r>
            <a:r>
              <a:rPr lang="ko-KR" altLang="en-US" sz="36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상위 </a:t>
            </a:r>
            <a:r>
              <a:rPr lang="en-US" altLang="ko-KR" sz="36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TOP 5 </a:t>
            </a:r>
            <a:r>
              <a:rPr lang="ko-KR" altLang="en-US" sz="36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</a:t>
            </a:r>
            <a:r>
              <a:rPr lang="en-US" altLang="ko-KR" sz="36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sampling</a:t>
            </a:r>
            <a:r>
              <a:rPr lang="ko-KR" altLang="en-US" sz="36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하여 알고리즘을 </a:t>
            </a:r>
            <a:r>
              <a:rPr lang="ko-KR" altLang="en-US" sz="36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테스트</a:t>
            </a:r>
            <a:endParaRPr lang="en-US" altLang="ko-KR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460375" y="2080889"/>
            <a:ext cx="11516955" cy="4617623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="" xmlns:a16="http://schemas.microsoft.com/office/drawing/2014/main" id="{3650BF5C-9414-472C-A81B-49C57E9FD528}"/>
              </a:ext>
            </a:extLst>
          </p:cNvPr>
          <p:cNvSpPr/>
          <p:nvPr/>
        </p:nvSpPr>
        <p:spPr>
          <a:xfrm>
            <a:off x="18475" y="818649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CD572DCE-F97C-42BB-BE6D-69155A2F6BA7}"/>
              </a:ext>
            </a:extLst>
          </p:cNvPr>
          <p:cNvSpPr txBox="1"/>
          <p:nvPr/>
        </p:nvSpPr>
        <p:spPr>
          <a:xfrm>
            <a:off x="102004" y="790905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ACE70949-C53E-4875-A549-CEF975AD7327}"/>
              </a:ext>
            </a:extLst>
          </p:cNvPr>
          <p:cNvSpPr txBox="1"/>
          <p:nvPr/>
        </p:nvSpPr>
        <p:spPr>
          <a:xfrm>
            <a:off x="1023732" y="832642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실행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="" xmlns:a16="http://schemas.microsoft.com/office/drawing/2014/main" id="{4E41E779-131B-48AE-AF99-AFF6C4DF2389}"/>
              </a:ext>
            </a:extLst>
          </p:cNvPr>
          <p:cNvSpPr/>
          <p:nvPr/>
        </p:nvSpPr>
        <p:spPr>
          <a:xfrm rot="6748181">
            <a:off x="671993" y="1170479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="" xmlns:a16="http://schemas.microsoft.com/office/drawing/2014/main" id="{3A3E5D7D-8870-4CE0-A365-1B48246AD433}"/>
              </a:ext>
            </a:extLst>
          </p:cNvPr>
          <p:cNvCxnSpPr>
            <a:cxnSpLocks/>
          </p:cNvCxnSpPr>
          <p:nvPr/>
        </p:nvCxnSpPr>
        <p:spPr>
          <a:xfrm>
            <a:off x="246348" y="1543294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246347" y="1488849"/>
            <a:ext cx="3102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알고리즘 검증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9291748" y="4569676"/>
            <a:ext cx="2325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클러스터 분석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" descr="Search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1506" name="Picture 2" descr="https://www.flaticon.com/premium-icon/icons/png/512/518/51800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748" y="2275883"/>
            <a:ext cx="2154640" cy="21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5190113" y="4557041"/>
            <a:ext cx="48594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Word2Vec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864" y="2070380"/>
            <a:ext cx="2211779" cy="221177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1393794" y="4596318"/>
            <a:ext cx="2454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장바구니 분석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7" name="Picture 2" descr="Online shop premium ic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72" y="2381830"/>
            <a:ext cx="1906775" cy="1906776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23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2" cy="366560"/>
              <a:chOff x="5978391" y="3425936"/>
              <a:chExt cx="4655408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1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3" y="174301"/>
              <a:ext cx="4332228" cy="364730"/>
              <a:chOff x="6654626" y="3413399"/>
              <a:chExt cx="4775603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6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53" name="직사각형 52"/>
          <p:cNvSpPr/>
          <p:nvPr/>
        </p:nvSpPr>
        <p:spPr>
          <a:xfrm>
            <a:off x="460376" y="2275883"/>
            <a:ext cx="11384294" cy="4263139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460375" y="2080889"/>
            <a:ext cx="11516955" cy="4617623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="" xmlns:a16="http://schemas.microsoft.com/office/drawing/2014/main" id="{3650BF5C-9414-472C-A81B-49C57E9FD528}"/>
              </a:ext>
            </a:extLst>
          </p:cNvPr>
          <p:cNvSpPr/>
          <p:nvPr/>
        </p:nvSpPr>
        <p:spPr>
          <a:xfrm>
            <a:off x="18475" y="818649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CD572DCE-F97C-42BB-BE6D-69155A2F6BA7}"/>
              </a:ext>
            </a:extLst>
          </p:cNvPr>
          <p:cNvSpPr txBox="1"/>
          <p:nvPr/>
        </p:nvSpPr>
        <p:spPr>
          <a:xfrm>
            <a:off x="102004" y="790905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ACE70949-C53E-4875-A549-CEF975AD7327}"/>
              </a:ext>
            </a:extLst>
          </p:cNvPr>
          <p:cNvSpPr txBox="1"/>
          <p:nvPr/>
        </p:nvSpPr>
        <p:spPr>
          <a:xfrm>
            <a:off x="1023732" y="832642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실행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="" xmlns:a16="http://schemas.microsoft.com/office/drawing/2014/main" id="{4E41E779-131B-48AE-AF99-AFF6C4DF2389}"/>
              </a:ext>
            </a:extLst>
          </p:cNvPr>
          <p:cNvSpPr/>
          <p:nvPr/>
        </p:nvSpPr>
        <p:spPr>
          <a:xfrm rot="6748181">
            <a:off x="671993" y="1170479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="" xmlns:a16="http://schemas.microsoft.com/office/drawing/2014/main" id="{3A3E5D7D-8870-4CE0-A365-1B48246AD433}"/>
              </a:ext>
            </a:extLst>
          </p:cNvPr>
          <p:cNvCxnSpPr>
            <a:cxnSpLocks/>
          </p:cNvCxnSpPr>
          <p:nvPr/>
        </p:nvCxnSpPr>
        <p:spPr>
          <a:xfrm>
            <a:off x="246348" y="1543294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246347" y="1488849"/>
            <a:ext cx="3102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알고리즘 적용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" descr="Search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3764590" y="2320859"/>
            <a:ext cx="38702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LCD/LED 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패널 이용</a:t>
            </a:r>
            <a:r>
              <a:rPr lang="en-US" altLang="ko-KR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866" y="2320859"/>
            <a:ext cx="2086593" cy="2086593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D1680212-90DC-4036-BC65-0DD6D0B970C4}"/>
              </a:ext>
            </a:extLst>
          </p:cNvPr>
          <p:cNvSpPr txBox="1"/>
          <p:nvPr/>
        </p:nvSpPr>
        <p:spPr>
          <a:xfrm>
            <a:off x="3757339" y="2820040"/>
            <a:ext cx="115067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</a:t>
            </a:r>
            <a:r>
              <a:rPr lang="en-US" altLang="ko-KR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토탈피킹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시 </a:t>
            </a:r>
            <a:r>
              <a:rPr lang="en-US" altLang="ko-KR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MPI 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지시기가 상단에만 위치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불이 점등되어 위치 지시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아이디어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16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알고리즘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 따른 적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재위치를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패널을 이용해</a:t>
            </a:r>
            <a:r>
              <a:rPr lang="en-US" altLang="ko-KR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0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작업자의 </a:t>
            </a:r>
            <a:r>
              <a:rPr lang="ko-KR" altLang="en-US" sz="2000" dirty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가시성 및 효율성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증대</a:t>
            </a:r>
            <a:endParaRPr lang="en-US" altLang="ko-KR" sz="16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아두이노</a:t>
            </a:r>
            <a:r>
              <a:rPr lang="en-US" altLang="ko-KR" sz="20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20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라즈베리파이</a:t>
            </a:r>
            <a:r>
              <a:rPr lang="ko-KR" altLang="en-US" sz="16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이용해 </a:t>
            </a:r>
            <a:r>
              <a:rPr lang="ko-KR" altLang="en-US" sz="20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패널</a:t>
            </a:r>
            <a:r>
              <a:rPr lang="ko-KR" altLang="en-US" sz="16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</a:t>
            </a:r>
            <a:r>
              <a:rPr lang="ko-KR" altLang="en-US" sz="1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구축</a:t>
            </a:r>
            <a:endParaRPr lang="ko-KR" alt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="" xmlns:a16="http://schemas.microsoft.com/office/drawing/2014/main" id="{261680D7-466B-45A7-AFE0-B8CA6243F5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51085"/>
              </p:ext>
            </p:extLst>
          </p:nvPr>
        </p:nvGraphicFramePr>
        <p:xfrm>
          <a:off x="4591597" y="5022670"/>
          <a:ext cx="1778769" cy="1532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2923">
                  <a:extLst>
                    <a:ext uri="{9D8B030D-6E8A-4147-A177-3AD203B41FA5}">
                      <a16:colId xmlns="" xmlns:a16="http://schemas.microsoft.com/office/drawing/2014/main" val="2392236844"/>
                    </a:ext>
                  </a:extLst>
                </a:gridCol>
                <a:gridCol w="592923">
                  <a:extLst>
                    <a:ext uri="{9D8B030D-6E8A-4147-A177-3AD203B41FA5}">
                      <a16:colId xmlns="" xmlns:a16="http://schemas.microsoft.com/office/drawing/2014/main" val="887984234"/>
                    </a:ext>
                  </a:extLst>
                </a:gridCol>
                <a:gridCol w="592923">
                  <a:extLst>
                    <a:ext uri="{9D8B030D-6E8A-4147-A177-3AD203B41FA5}">
                      <a16:colId xmlns="" xmlns:a16="http://schemas.microsoft.com/office/drawing/2014/main" val="2497889882"/>
                    </a:ext>
                  </a:extLst>
                </a:gridCol>
              </a:tblGrid>
              <a:tr h="38321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17929476"/>
                  </a:ext>
                </a:extLst>
              </a:tr>
              <a:tr h="383215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71324216"/>
                  </a:ext>
                </a:extLst>
              </a:tr>
              <a:tr h="383215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85794260"/>
                  </a:ext>
                </a:extLst>
              </a:tr>
              <a:tr h="383215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19036759"/>
                  </a:ext>
                </a:extLst>
              </a:tr>
            </a:tbl>
          </a:graphicData>
        </a:graphic>
      </p:graphicFrame>
      <p:sp>
        <p:nvSpPr>
          <p:cNvPr id="56" name="화살표: 오른쪽 16">
            <a:extLst>
              <a:ext uri="{FF2B5EF4-FFF2-40B4-BE49-F238E27FC236}">
                <a16:creationId xmlns="" xmlns:a16="http://schemas.microsoft.com/office/drawing/2014/main" id="{3C7C26F7-93C6-4CC9-AF16-4C5D823F1E8F}"/>
              </a:ext>
            </a:extLst>
          </p:cNvPr>
          <p:cNvSpPr/>
          <p:nvPr/>
        </p:nvSpPr>
        <p:spPr>
          <a:xfrm>
            <a:off x="6603424" y="5302897"/>
            <a:ext cx="1060318" cy="639074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8" name="표 57">
            <a:extLst>
              <a:ext uri="{FF2B5EF4-FFF2-40B4-BE49-F238E27FC236}">
                <a16:creationId xmlns="" xmlns:a16="http://schemas.microsoft.com/office/drawing/2014/main" id="{2D432FBF-458A-4728-BF5E-4831D292A3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125749"/>
              </p:ext>
            </p:extLst>
          </p:nvPr>
        </p:nvGraphicFramePr>
        <p:xfrm>
          <a:off x="4586835" y="4806762"/>
          <a:ext cx="1783533" cy="199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511">
                  <a:extLst>
                    <a:ext uri="{9D8B030D-6E8A-4147-A177-3AD203B41FA5}">
                      <a16:colId xmlns="" xmlns:a16="http://schemas.microsoft.com/office/drawing/2014/main" val="3748571757"/>
                    </a:ext>
                  </a:extLst>
                </a:gridCol>
                <a:gridCol w="594511">
                  <a:extLst>
                    <a:ext uri="{9D8B030D-6E8A-4147-A177-3AD203B41FA5}">
                      <a16:colId xmlns="" xmlns:a16="http://schemas.microsoft.com/office/drawing/2014/main" val="3123673655"/>
                    </a:ext>
                  </a:extLst>
                </a:gridCol>
                <a:gridCol w="594511">
                  <a:extLst>
                    <a:ext uri="{9D8B030D-6E8A-4147-A177-3AD203B41FA5}">
                      <a16:colId xmlns="" xmlns:a16="http://schemas.microsoft.com/office/drawing/2014/main" val="1592059761"/>
                    </a:ext>
                  </a:extLst>
                </a:gridCol>
              </a:tblGrid>
              <a:tr h="199741">
                <a:tc>
                  <a:txBody>
                    <a:bodyPr/>
                    <a:lstStyle/>
                    <a:p>
                      <a:pPr latinLnBrk="1"/>
                      <a:endParaRPr lang="ko-KR" altLang="en-US" sz="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25054274"/>
                  </a:ext>
                </a:extLst>
              </a:tr>
            </a:tbl>
          </a:graphicData>
        </a:graphic>
      </p:graphicFrame>
      <p:graphicFrame>
        <p:nvGraphicFramePr>
          <p:cNvPr id="61" name="표 60">
            <a:extLst>
              <a:ext uri="{FF2B5EF4-FFF2-40B4-BE49-F238E27FC236}">
                <a16:creationId xmlns="" xmlns:a16="http://schemas.microsoft.com/office/drawing/2014/main" id="{793462C5-C17F-4EB0-9EBB-2EA554923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961572"/>
              </p:ext>
            </p:extLst>
          </p:nvPr>
        </p:nvGraphicFramePr>
        <p:xfrm>
          <a:off x="8453611" y="4407452"/>
          <a:ext cx="2710707" cy="2217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569">
                  <a:extLst>
                    <a:ext uri="{9D8B030D-6E8A-4147-A177-3AD203B41FA5}">
                      <a16:colId xmlns="" xmlns:a16="http://schemas.microsoft.com/office/drawing/2014/main" val="2392236844"/>
                    </a:ext>
                  </a:extLst>
                </a:gridCol>
                <a:gridCol w="903569">
                  <a:extLst>
                    <a:ext uri="{9D8B030D-6E8A-4147-A177-3AD203B41FA5}">
                      <a16:colId xmlns="" xmlns:a16="http://schemas.microsoft.com/office/drawing/2014/main" val="887984234"/>
                    </a:ext>
                  </a:extLst>
                </a:gridCol>
                <a:gridCol w="903569">
                  <a:extLst>
                    <a:ext uri="{9D8B030D-6E8A-4147-A177-3AD203B41FA5}">
                      <a16:colId xmlns="" xmlns:a16="http://schemas.microsoft.com/office/drawing/2014/main" val="2497889882"/>
                    </a:ext>
                  </a:extLst>
                </a:gridCol>
              </a:tblGrid>
              <a:tr h="5666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17929476"/>
                  </a:ext>
                </a:extLst>
              </a:tr>
              <a:tr h="55041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71324216"/>
                  </a:ext>
                </a:extLst>
              </a:tr>
              <a:tr h="55041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85794260"/>
                  </a:ext>
                </a:extLst>
              </a:tr>
              <a:tr h="55041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19036759"/>
                  </a:ext>
                </a:extLst>
              </a:tr>
            </a:tbl>
          </a:graphicData>
        </a:graphic>
      </p:graphicFrame>
      <p:grpSp>
        <p:nvGrpSpPr>
          <p:cNvPr id="85" name="그룹 84">
            <a:extLst>
              <a:ext uri="{FF2B5EF4-FFF2-40B4-BE49-F238E27FC236}">
                <a16:creationId xmlns="" xmlns:a16="http://schemas.microsoft.com/office/drawing/2014/main" id="{201029A9-3963-4521-A91B-A44A43BF8ACD}"/>
              </a:ext>
            </a:extLst>
          </p:cNvPr>
          <p:cNvGrpSpPr/>
          <p:nvPr/>
        </p:nvGrpSpPr>
        <p:grpSpPr>
          <a:xfrm>
            <a:off x="9603103" y="5320834"/>
            <a:ext cx="425588" cy="144000"/>
            <a:chOff x="7805670" y="3278222"/>
            <a:chExt cx="581441" cy="144000"/>
          </a:xfrm>
          <a:solidFill>
            <a:srgbClr val="F16915"/>
          </a:solidFill>
        </p:grpSpPr>
        <p:sp>
          <p:nvSpPr>
            <p:cNvPr id="86" name="타원 85">
              <a:extLst>
                <a:ext uri="{FF2B5EF4-FFF2-40B4-BE49-F238E27FC236}">
                  <a16:creationId xmlns="" xmlns:a16="http://schemas.microsoft.com/office/drawing/2014/main" id="{9A013F8B-FBDC-4374-A89F-5206B0EEEF1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05670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타원 86">
              <a:extLst>
                <a:ext uri="{FF2B5EF4-FFF2-40B4-BE49-F238E27FC236}">
                  <a16:creationId xmlns="" xmlns:a16="http://schemas.microsoft.com/office/drawing/2014/main" id="{BB4591FF-4F59-4D57-B07E-920EF61425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24205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타원 87">
              <a:extLst>
                <a:ext uri="{FF2B5EF4-FFF2-40B4-BE49-F238E27FC236}">
                  <a16:creationId xmlns="" xmlns:a16="http://schemas.microsoft.com/office/drawing/2014/main" id="{A71EB875-6DA3-4199-AC31-91A25B7079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42740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="" xmlns:a16="http://schemas.microsoft.com/office/drawing/2014/main" id="{201029A9-3963-4521-A91B-A44A43BF8ACD}"/>
              </a:ext>
            </a:extLst>
          </p:cNvPr>
          <p:cNvGrpSpPr/>
          <p:nvPr/>
        </p:nvGrpSpPr>
        <p:grpSpPr>
          <a:xfrm>
            <a:off x="5272804" y="4826388"/>
            <a:ext cx="425588" cy="144000"/>
            <a:chOff x="7805670" y="3278222"/>
            <a:chExt cx="581441" cy="144000"/>
          </a:xfrm>
          <a:solidFill>
            <a:srgbClr val="F16915"/>
          </a:solidFill>
        </p:grpSpPr>
        <p:sp>
          <p:nvSpPr>
            <p:cNvPr id="90" name="타원 89">
              <a:extLst>
                <a:ext uri="{FF2B5EF4-FFF2-40B4-BE49-F238E27FC236}">
                  <a16:creationId xmlns="" xmlns:a16="http://schemas.microsoft.com/office/drawing/2014/main" id="{9A013F8B-FBDC-4374-A89F-5206B0EEEF1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05670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타원 90">
              <a:extLst>
                <a:ext uri="{FF2B5EF4-FFF2-40B4-BE49-F238E27FC236}">
                  <a16:creationId xmlns="" xmlns:a16="http://schemas.microsoft.com/office/drawing/2014/main" id="{BB4591FF-4F59-4D57-B07E-920EF61425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24205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타원 91">
              <a:extLst>
                <a:ext uri="{FF2B5EF4-FFF2-40B4-BE49-F238E27FC236}">
                  <a16:creationId xmlns="" xmlns:a16="http://schemas.microsoft.com/office/drawing/2014/main" id="{A71EB875-6DA3-4199-AC31-91A25B7079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42740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3" name="그림 9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041" y="4458345"/>
            <a:ext cx="2308992" cy="2308992"/>
          </a:xfrm>
          <a:prstGeom prst="rect">
            <a:avLst/>
          </a:prstGeom>
          <a:solidFill>
            <a:schemeClr val="bg1">
              <a:alpha val="69000"/>
            </a:schemeClr>
          </a:solidFill>
        </p:spPr>
      </p:pic>
      <p:sp>
        <p:nvSpPr>
          <p:cNvPr id="94" name="TextBox 220"/>
          <p:cNvSpPr txBox="1"/>
          <p:nvPr/>
        </p:nvSpPr>
        <p:spPr>
          <a:xfrm>
            <a:off x="2878168" y="5213455"/>
            <a:ext cx="5611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16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en-US" altLang="ko-KR" sz="16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5" name="TextBox 220"/>
          <p:cNvSpPr txBox="1"/>
          <p:nvPr/>
        </p:nvSpPr>
        <p:spPr>
          <a:xfrm>
            <a:off x="2932656" y="4779947"/>
            <a:ext cx="5611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1600" b="1" dirty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en-US" altLang="ko-KR" sz="16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6" name="TextBox 220"/>
          <p:cNvSpPr txBox="1"/>
          <p:nvPr/>
        </p:nvSpPr>
        <p:spPr>
          <a:xfrm>
            <a:off x="2879443" y="5589159"/>
            <a:ext cx="5611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1600" b="1" dirty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en-US" altLang="ko-KR" sz="16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7" name="TextBox 220"/>
          <p:cNvSpPr txBox="1"/>
          <p:nvPr/>
        </p:nvSpPr>
        <p:spPr>
          <a:xfrm>
            <a:off x="2909565" y="6025210"/>
            <a:ext cx="5611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1600" b="1" dirty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en-US" altLang="ko-KR" sz="1600" b="1" dirty="0">
              <a:ln>
                <a:solidFill>
                  <a:srgbClr val="525252">
                    <a:alpha val="30000"/>
                  </a:srgbClr>
                </a:solidFill>
              </a:ln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194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6AF941C6-FFC9-4B4F-899F-F1EC738F1AED}"/>
              </a:ext>
            </a:extLst>
          </p:cNvPr>
          <p:cNvGrpSpPr/>
          <p:nvPr/>
        </p:nvGrpSpPr>
        <p:grpSpPr>
          <a:xfrm>
            <a:off x="-1" y="2779535"/>
            <a:ext cx="4206241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06</a:t>
              </a:r>
              <a:r>
                <a:rPr lang="en-US" altLang="ko-KR" sz="3200" dirty="0"/>
                <a:t> </a:t>
              </a:r>
              <a:r>
                <a:rPr lang="ko-KR" altLang="en-US" sz="32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기대효과 및 결과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325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2" cy="366560"/>
              <a:chOff x="5978391" y="3425936"/>
              <a:chExt cx="4655408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1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추진배경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3" y="174301"/>
              <a:ext cx="4332228" cy="364730"/>
              <a:chOff x="6654626" y="3413399"/>
              <a:chExt cx="4775603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6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rgbClr val="79797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rgbClr val="79797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53" name="직사각형 52"/>
          <p:cNvSpPr/>
          <p:nvPr/>
        </p:nvSpPr>
        <p:spPr>
          <a:xfrm>
            <a:off x="460376" y="2275883"/>
            <a:ext cx="11384294" cy="4263139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18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460375" y="2080889"/>
            <a:ext cx="11516955" cy="4617623"/>
          </a:xfrm>
          <a:prstGeom prst="roundRect">
            <a:avLst/>
          </a:prstGeom>
          <a:noFill/>
          <a:ln w="38100">
            <a:solidFill>
              <a:srgbClr val="1376B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="" xmlns:a16="http://schemas.microsoft.com/office/drawing/2014/main" id="{3A3E5D7D-8870-4CE0-A365-1B48246AD433}"/>
              </a:ext>
            </a:extLst>
          </p:cNvPr>
          <p:cNvCxnSpPr>
            <a:cxnSpLocks/>
          </p:cNvCxnSpPr>
          <p:nvPr/>
        </p:nvCxnSpPr>
        <p:spPr>
          <a:xfrm>
            <a:off x="246348" y="1543294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246347" y="1488849"/>
            <a:ext cx="8961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개발 알고리즘과 패널</a:t>
            </a:r>
            <a:r>
              <a:rPr lang="ko-KR" altLang="en-US" sz="3200" b="1" dirty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도입에 따른 기대효과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" descr="Search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89185" y="830313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172714" y="802569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94442" y="844306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기대효과</a:t>
            </a:r>
          </a:p>
        </p:txBody>
      </p:sp>
      <p:sp>
        <p:nvSpPr>
          <p:cNvPr id="62" name="이등변 삼각형 61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742703" y="1182143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3" name="Picture 2" descr="https://www.flaticon.com/premium-icon/icons/png/512/518/51800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706" y="2200008"/>
            <a:ext cx="2154640" cy="21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TextBox 71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877564" y="4549643"/>
            <a:ext cx="26784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ko-KR" altLang="en-US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온</a:t>
            </a:r>
            <a:r>
              <a:rPr lang="en-US" altLang="ko-KR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3</a:t>
            </a:r>
            <a:r>
              <a:rPr lang="ko-KR" altLang="en-US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온 조합에 </a:t>
            </a:r>
            <a:r>
              <a:rPr lang="ko-KR" altLang="en-US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적용가능한</a:t>
            </a:r>
            <a:endParaRPr lang="en-US" altLang="ko-KR" b="1" dirty="0" smtClean="0">
              <a:ln>
                <a:solidFill>
                  <a:srgbClr val="525252">
                    <a:alpha val="30000"/>
                  </a:srgbClr>
                </a:solidFill>
              </a:ln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200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확장성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625" y="2320202"/>
            <a:ext cx="1800598" cy="2282448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3850875" y="4549643"/>
            <a:ext cx="26784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토탈</a:t>
            </a:r>
            <a:r>
              <a:rPr lang="ko-KR" altLang="en-US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피킹</a:t>
            </a:r>
            <a:r>
              <a:rPr lang="ko-KR" altLang="en-US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작업자의</a:t>
            </a:r>
            <a:endParaRPr lang="en-US" altLang="ko-KR" b="1" dirty="0" smtClean="0">
              <a:ln>
                <a:solidFill>
                  <a:srgbClr val="525252">
                    <a:alpha val="30000"/>
                  </a:srgbClr>
                </a:solidFill>
              </a:ln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효율성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5" name="그림 7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485" y="2461913"/>
            <a:ext cx="3256730" cy="2171832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6350934" y="4569337"/>
            <a:ext cx="26784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피킹</a:t>
            </a:r>
            <a:r>
              <a:rPr lang="ko-KR" altLang="en-US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작업의</a:t>
            </a:r>
            <a:endParaRPr lang="en-US" altLang="ko-KR" b="1" dirty="0" smtClean="0">
              <a:ln>
                <a:solidFill>
                  <a:srgbClr val="525252">
                    <a:alpha val="30000"/>
                  </a:srgbClr>
                </a:solidFill>
              </a:ln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생산성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4428" y="2461913"/>
            <a:ext cx="1969417" cy="1969417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9052675" y="4569337"/>
            <a:ext cx="26784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로봇 </a:t>
            </a:r>
            <a:r>
              <a:rPr lang="ko-KR" altLang="en-US" b="1" dirty="0" err="1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피킹으로의</a:t>
            </a:r>
            <a:endParaRPr lang="en-US" altLang="ko-KR" b="1" dirty="0" smtClean="0">
              <a:ln>
                <a:solidFill>
                  <a:srgbClr val="525252">
                    <a:alpha val="30000"/>
                  </a:srgbClr>
                </a:solidFill>
              </a:ln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2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적용가능성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xmlns="" id="{59A25E2C-935C-4A60-82DB-4FB92B7160F9}"/>
              </a:ext>
            </a:extLst>
          </p:cNvPr>
          <p:cNvSpPr/>
          <p:nvPr/>
        </p:nvSpPr>
        <p:spPr>
          <a:xfrm>
            <a:off x="1393794" y="5510085"/>
            <a:ext cx="10000051" cy="932294"/>
          </a:xfrm>
          <a:prstGeom prst="rect">
            <a:avLst/>
          </a:prstGeom>
          <a:solidFill>
            <a:srgbClr val="00B0F0"/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고객에게 더 나은 물류 서비스 제공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0288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6AF941C6-FFC9-4B4F-899F-F1EC738F1AED}"/>
              </a:ext>
            </a:extLst>
          </p:cNvPr>
          <p:cNvGrpSpPr/>
          <p:nvPr/>
        </p:nvGrpSpPr>
        <p:grpSpPr>
          <a:xfrm>
            <a:off x="-1" y="2779535"/>
            <a:ext cx="4206241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향후 계획</a:t>
              </a:r>
              <a:endPara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960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52E66AF5-5233-42CE-AC68-8F0A029531E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1280" y="1158240"/>
          <a:ext cx="11785600" cy="5160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xmlns="" val="1476431019"/>
                    </a:ext>
                  </a:extLst>
                </a:gridCol>
                <a:gridCol w="715716">
                  <a:extLst>
                    <a:ext uri="{9D8B030D-6E8A-4147-A177-3AD203B41FA5}">
                      <a16:colId xmlns:a16="http://schemas.microsoft.com/office/drawing/2014/main" xmlns="" val="427091955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3244467114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181440584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4145082208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1122688619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3667043062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1019383918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917701224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1020280834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573322898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2532808568"/>
                    </a:ext>
                  </a:extLst>
                </a:gridCol>
                <a:gridCol w="775444">
                  <a:extLst>
                    <a:ext uri="{9D8B030D-6E8A-4147-A177-3AD203B41FA5}">
                      <a16:colId xmlns:a16="http://schemas.microsoft.com/office/drawing/2014/main" xmlns="" val="431547307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PROJECT STEP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SEP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3RD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SEP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4TH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OCT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1ST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OCT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2ND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OCT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3RD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OCT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4TH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NOV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1ST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NOV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2ND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NOV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3RD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NOV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4TH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DEC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1ST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DEC 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2ND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00887437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1.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 물류시스템 이해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84095107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멘토 미팅 및 개요 이해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24565620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전문가 인터뷰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8428232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현장 방문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09747903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알고리즘 설계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97789546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데이터 분석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58375980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유사도 분석 및 모델링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21580575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알고리즘 구현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04335643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코딩 작업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89451329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패널 연결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12589509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시뮬레이션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8078225"/>
                  </a:ext>
                </a:extLst>
              </a:tr>
              <a:tr h="37161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보고서 작성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88463341"/>
                  </a:ext>
                </a:extLst>
              </a:tr>
            </a:tbl>
          </a:graphicData>
        </a:graphic>
      </p:graphicFrame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xmlns="" id="{84D7BFEA-85AC-4E5D-9B43-6F1A5FAAF8DD}"/>
              </a:ext>
            </a:extLst>
          </p:cNvPr>
          <p:cNvSpPr/>
          <p:nvPr/>
        </p:nvSpPr>
        <p:spPr>
          <a:xfrm>
            <a:off x="2743200" y="1930400"/>
            <a:ext cx="3566160" cy="223520"/>
          </a:xfrm>
          <a:prstGeom prst="round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xmlns="" id="{95C4994A-22BF-439F-882B-CD58F88DD044}"/>
              </a:ext>
            </a:extLst>
          </p:cNvPr>
          <p:cNvSpPr/>
          <p:nvPr/>
        </p:nvSpPr>
        <p:spPr>
          <a:xfrm>
            <a:off x="2743200" y="6014720"/>
            <a:ext cx="9001760" cy="223520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6385FB89-0526-47B8-8BC0-50572ECD41F9}"/>
              </a:ext>
            </a:extLst>
          </p:cNvPr>
          <p:cNvSpPr/>
          <p:nvPr/>
        </p:nvSpPr>
        <p:spPr>
          <a:xfrm>
            <a:off x="6471920" y="3413760"/>
            <a:ext cx="2225040" cy="21336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xmlns="" id="{E96B0A0C-5201-4F50-BB94-EE1D556C7D2E}"/>
              </a:ext>
            </a:extLst>
          </p:cNvPr>
          <p:cNvSpPr/>
          <p:nvPr/>
        </p:nvSpPr>
        <p:spPr>
          <a:xfrm>
            <a:off x="8829040" y="4541520"/>
            <a:ext cx="2915920" cy="216224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B7326D49-9C99-4FBC-8260-712925AA6602}"/>
              </a:ext>
            </a:extLst>
          </p:cNvPr>
          <p:cNvSpPr/>
          <p:nvPr/>
        </p:nvSpPr>
        <p:spPr>
          <a:xfrm>
            <a:off x="2743200" y="2313616"/>
            <a:ext cx="1270000" cy="21336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CD2390A0-8330-4040-98F3-E9BAB6747E1F}"/>
              </a:ext>
            </a:extLst>
          </p:cNvPr>
          <p:cNvSpPr/>
          <p:nvPr/>
        </p:nvSpPr>
        <p:spPr>
          <a:xfrm>
            <a:off x="3378200" y="2676512"/>
            <a:ext cx="635000" cy="22352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xmlns="" id="{4E61F880-9569-458A-88C3-DF8067D43E2C}"/>
              </a:ext>
            </a:extLst>
          </p:cNvPr>
          <p:cNvSpPr/>
          <p:nvPr/>
        </p:nvSpPr>
        <p:spPr>
          <a:xfrm>
            <a:off x="4953000" y="2676512"/>
            <a:ext cx="635000" cy="22352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xmlns="" id="{025707D3-5C25-4AC3-AB70-3444DDF25C50}"/>
              </a:ext>
            </a:extLst>
          </p:cNvPr>
          <p:cNvSpPr/>
          <p:nvPr/>
        </p:nvSpPr>
        <p:spPr>
          <a:xfrm>
            <a:off x="4953000" y="3049568"/>
            <a:ext cx="1356360" cy="22352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xmlns="" id="{2FC433BA-BBC3-4051-8B9E-2B5D0C024213}"/>
              </a:ext>
            </a:extLst>
          </p:cNvPr>
          <p:cNvSpPr/>
          <p:nvPr/>
        </p:nvSpPr>
        <p:spPr>
          <a:xfrm>
            <a:off x="6471920" y="3786816"/>
            <a:ext cx="1463040" cy="223520"/>
          </a:xfrm>
          <a:prstGeom prst="roundRect">
            <a:avLst/>
          </a:prstGeom>
          <a:solidFill>
            <a:srgbClr val="FF505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xmlns="" id="{549917EA-3FF5-482A-8017-531111ABF7FA}"/>
              </a:ext>
            </a:extLst>
          </p:cNvPr>
          <p:cNvSpPr/>
          <p:nvPr/>
        </p:nvSpPr>
        <p:spPr>
          <a:xfrm>
            <a:off x="7264400" y="4143848"/>
            <a:ext cx="1432560" cy="243840"/>
          </a:xfrm>
          <a:prstGeom prst="roundRect">
            <a:avLst/>
          </a:prstGeom>
          <a:solidFill>
            <a:srgbClr val="FF505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xmlns="" id="{4C4D051E-F7F2-40DE-AAD7-1FAE51F2EFD0}"/>
              </a:ext>
            </a:extLst>
          </p:cNvPr>
          <p:cNvSpPr/>
          <p:nvPr/>
        </p:nvSpPr>
        <p:spPr>
          <a:xfrm>
            <a:off x="8829040" y="4917440"/>
            <a:ext cx="1457960" cy="22352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xmlns="" id="{14719299-802E-44F5-B050-28CD3AF151F1}"/>
              </a:ext>
            </a:extLst>
          </p:cNvPr>
          <p:cNvSpPr/>
          <p:nvPr/>
        </p:nvSpPr>
        <p:spPr>
          <a:xfrm>
            <a:off x="9575800" y="5274472"/>
            <a:ext cx="711200" cy="22352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xmlns="" id="{6F24072C-101B-4805-8545-82334A451724}"/>
              </a:ext>
            </a:extLst>
          </p:cNvPr>
          <p:cNvSpPr/>
          <p:nvPr/>
        </p:nvSpPr>
        <p:spPr>
          <a:xfrm>
            <a:off x="9575800" y="5657688"/>
            <a:ext cx="2169160" cy="21042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xmlns="" id="{A54C89C3-8ADF-4899-8764-DDD9E6C960D5}"/>
              </a:ext>
            </a:extLst>
          </p:cNvPr>
          <p:cNvCxnSpPr>
            <a:cxnSpLocks/>
            <a:stCxn id="10" idx="1"/>
            <a:endCxn id="10" idx="3"/>
          </p:cNvCxnSpPr>
          <p:nvPr/>
        </p:nvCxnSpPr>
        <p:spPr>
          <a:xfrm>
            <a:off x="2743200" y="2420296"/>
            <a:ext cx="1270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xmlns="" id="{ABF1F630-9C95-48AD-B98A-D25E84A38FA6}"/>
              </a:ext>
            </a:extLst>
          </p:cNvPr>
          <p:cNvCxnSpPr>
            <a:cxnSpLocks/>
            <a:stCxn id="11" idx="1"/>
            <a:endCxn id="11" idx="3"/>
          </p:cNvCxnSpPr>
          <p:nvPr/>
        </p:nvCxnSpPr>
        <p:spPr>
          <a:xfrm>
            <a:off x="3378200" y="2788272"/>
            <a:ext cx="635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xmlns="" id="{8BE9B188-B24F-436E-9213-559534322277}"/>
              </a:ext>
            </a:extLst>
          </p:cNvPr>
          <p:cNvCxnSpPr>
            <a:cxnSpLocks/>
            <a:stCxn id="12" idx="1"/>
            <a:endCxn id="12" idx="3"/>
          </p:cNvCxnSpPr>
          <p:nvPr/>
        </p:nvCxnSpPr>
        <p:spPr>
          <a:xfrm>
            <a:off x="4953000" y="2788272"/>
            <a:ext cx="635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xmlns="" id="{5FE35D1A-EB4D-4B9D-B989-10D14B7BAFE7}"/>
              </a:ext>
            </a:extLst>
          </p:cNvPr>
          <p:cNvCxnSpPr>
            <a:cxnSpLocks/>
          </p:cNvCxnSpPr>
          <p:nvPr/>
        </p:nvCxnSpPr>
        <p:spPr>
          <a:xfrm>
            <a:off x="6471920" y="3903008"/>
            <a:ext cx="111252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xmlns="" id="{A0EB38A3-10C4-46C9-8C4C-3D1EAC273474}"/>
              </a:ext>
            </a:extLst>
          </p:cNvPr>
          <p:cNvCxnSpPr>
            <a:cxnSpLocks/>
            <a:endCxn id="13" idx="3"/>
          </p:cNvCxnSpPr>
          <p:nvPr/>
        </p:nvCxnSpPr>
        <p:spPr>
          <a:xfrm>
            <a:off x="4953000" y="3161328"/>
            <a:ext cx="135636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xmlns="" id="{57AA5D94-EE60-43D9-B264-6901897B3D27}"/>
              </a:ext>
            </a:extLst>
          </p:cNvPr>
          <p:cNvCxnSpPr>
            <a:cxnSpLocks/>
            <a:stCxn id="15" idx="1"/>
          </p:cNvCxnSpPr>
          <p:nvPr/>
        </p:nvCxnSpPr>
        <p:spPr>
          <a:xfrm>
            <a:off x="7264400" y="4265768"/>
            <a:ext cx="6362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1C69410D-01BA-48B5-BC11-5A63B680C093}"/>
              </a:ext>
            </a:extLst>
          </p:cNvPr>
          <p:cNvSpPr txBox="1"/>
          <p:nvPr/>
        </p:nvSpPr>
        <p:spPr>
          <a:xfrm>
            <a:off x="298906" y="338063"/>
            <a:ext cx="46540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향후 </a:t>
            </a:r>
            <a:r>
              <a:rPr lang="ko-KR" altLang="en-US" sz="4400" b="1" smtClean="0">
                <a:ln>
                  <a:solidFill>
                    <a:srgbClr val="525252">
                      <a:alpha val="30000"/>
                    </a:srgbClr>
                  </a:solidFill>
                </a:ln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</a:t>
            </a:r>
            <a:r>
              <a:rPr lang="ko-KR" altLang="en-US" sz="4400" b="1" smtClean="0">
                <a:ln>
                  <a:solidFill>
                    <a:srgbClr val="525252">
                      <a:alpha val="30000"/>
                    </a:srgb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계획</a:t>
            </a:r>
            <a:endParaRPr lang="ko-KR" altLang="en-US" sz="44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860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6AF941C6-FFC9-4B4F-899F-F1EC738F1AED}"/>
              </a:ext>
            </a:extLst>
          </p:cNvPr>
          <p:cNvGrpSpPr/>
          <p:nvPr/>
        </p:nvGrpSpPr>
        <p:grpSpPr>
          <a:xfrm>
            <a:off x="-1" y="2730810"/>
            <a:ext cx="4420873" cy="769441"/>
            <a:chOff x="0" y="2573362"/>
            <a:chExt cx="4308855" cy="769441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1FDB0299-8852-462E-885B-4A215C1AF300}"/>
                </a:ext>
              </a:extLst>
            </p:cNvPr>
            <p:cNvSpPr txBox="1"/>
            <p:nvPr/>
          </p:nvSpPr>
          <p:spPr>
            <a:xfrm>
              <a:off x="826869" y="2573362"/>
              <a:ext cx="348198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감사합니다</a:t>
              </a:r>
              <a:r>
                <a:rPr lang="en-US" altLang="ko-KR" sz="44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.</a:t>
              </a:r>
              <a:endParaRPr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955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8" y="52942"/>
            <a:ext cx="1474444" cy="60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GLOBAL SCM INNOVATOR CJ korea express CJ대한통운의 물류터미널내 전경 사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0" y="717012"/>
            <a:ext cx="12201390" cy="459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DAB779F0-494D-4E66-A022-64AA58BFF07A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1592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5361534" y="5464503"/>
            <a:ext cx="7166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en-US" altLang="ko-KR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Picking Planning Algorithm|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858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8" y="52942"/>
            <a:ext cx="1474444" cy="60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GLOBAL SCM INNOVATOR CJ korea express CJ대한통운의 물류터미널내 전경 사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0" y="717012"/>
            <a:ext cx="12201390" cy="459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DAB779F0-494D-4E66-A022-64AA58BFF07A}"/>
              </a:ext>
            </a:extLst>
          </p:cNvPr>
          <p:cNvSpPr/>
          <p:nvPr/>
        </p:nvSpPr>
        <p:spPr>
          <a:xfrm>
            <a:off x="-9390" y="717012"/>
            <a:ext cx="12192000" cy="4595858"/>
          </a:xfrm>
          <a:prstGeom prst="rect">
            <a:avLst/>
          </a:prstGeom>
          <a:solidFill>
            <a:srgbClr val="00B0F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1592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482138" y="5464503"/>
            <a:ext cx="1140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CJ</a:t>
            </a:r>
            <a:r>
              <a:rPr lang="ko-KR" altLang="en-US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대한통운</a:t>
            </a:r>
            <a:r>
              <a:rPr lang="ko-KR" altLang="en-US" sz="32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dirty="0" smtClean="0">
                <a:solidFill>
                  <a:srgbClr val="EE922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오산물류센터</a:t>
            </a:r>
            <a:r>
              <a:rPr lang="ko-KR" altLang="en-US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효율적 </a:t>
            </a:r>
            <a:r>
              <a:rPr lang="en-US" altLang="ko-KR" sz="32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</a:t>
            </a:r>
            <a:r>
              <a:rPr lang="ko-KR" altLang="en-US" sz="32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배치 알고리즘과 패널 개발</a:t>
            </a:r>
            <a:endParaRPr lang="ko-KR" altLang="en-US" sz="3200" dirty="0">
              <a:solidFill>
                <a:srgbClr val="1376B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384079" y="6178106"/>
            <a:ext cx="11405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동국대학교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ICIP – </a:t>
            </a:r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포챈스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멘토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최용덕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800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30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8" y="52942"/>
            <a:ext cx="1474444" cy="60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GLOBAL SCM INNOVATOR CJ korea express CJ대한통운의 물류터미널내 전경 사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0" y="717012"/>
            <a:ext cx="12201390" cy="459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DAB779F0-494D-4E66-A022-64AA58BFF07A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1592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7116558" y="5787669"/>
            <a:ext cx="4803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포챈스</a:t>
            </a:r>
            <a:r>
              <a:rPr lang="ko-KR" altLang="en-US" sz="36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김원태 김근호 소유니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 flipH="1">
            <a:off x="7116558" y="6434000"/>
            <a:ext cx="4803894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09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4E15B4B-69B1-4868-A524-F8BF752B2F40}"/>
              </a:ext>
            </a:extLst>
          </p:cNvPr>
          <p:cNvSpPr/>
          <p:nvPr/>
        </p:nvSpPr>
        <p:spPr>
          <a:xfrm>
            <a:off x="492125" y="1459014"/>
            <a:ext cx="3823502" cy="4076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11D5E5C0-C7C7-4877-AE29-CA64620B8E8F}"/>
              </a:ext>
            </a:extLst>
          </p:cNvPr>
          <p:cNvSpPr/>
          <p:nvPr/>
        </p:nvSpPr>
        <p:spPr>
          <a:xfrm>
            <a:off x="579983" y="1592594"/>
            <a:ext cx="33826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r>
              <a:rPr lang="en-US" altLang="ko-KR" sz="2800" dirty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80DF40A0-3BDA-424B-B07B-22B0989A64A1}"/>
              </a:ext>
            </a:extLst>
          </p:cNvPr>
          <p:cNvSpPr/>
          <p:nvPr/>
        </p:nvSpPr>
        <p:spPr>
          <a:xfrm>
            <a:off x="579983" y="2746663"/>
            <a:ext cx="19928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r>
              <a:rPr lang="en-US" altLang="ko-KR" sz="2800" dirty="0" smtClean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현황파악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1288D495-B3DE-4F60-869B-3D6191B81055}"/>
              </a:ext>
            </a:extLst>
          </p:cNvPr>
          <p:cNvSpPr/>
          <p:nvPr/>
        </p:nvSpPr>
        <p:spPr>
          <a:xfrm>
            <a:off x="579983" y="3401961"/>
            <a:ext cx="3825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r>
              <a:rPr lang="en-US" altLang="ko-KR" sz="2800" dirty="0" smtClean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과제 및 아이디어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412440AD-4BEC-4C5A-8E2C-CC280D09C865}"/>
              </a:ext>
            </a:extLst>
          </p:cNvPr>
          <p:cNvSpPr/>
          <p:nvPr/>
        </p:nvSpPr>
        <p:spPr>
          <a:xfrm>
            <a:off x="579983" y="4057259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r>
              <a:rPr lang="en-US" altLang="ko-KR" sz="2800" dirty="0" smtClean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실행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54E5A1C1-AB2D-4F8B-8333-8C21A70E9FB3}"/>
              </a:ext>
            </a:extLst>
          </p:cNvPr>
          <p:cNvSpPr/>
          <p:nvPr/>
        </p:nvSpPr>
        <p:spPr>
          <a:xfrm>
            <a:off x="579983" y="4712557"/>
            <a:ext cx="31245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06</a:t>
            </a:r>
            <a:r>
              <a:rPr lang="en-US" altLang="ko-KR" sz="2800" dirty="0" smtClean="0"/>
              <a:t>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기대효과 및 결과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711B6BC4-8BE7-4D98-BF35-69887B3C8825}"/>
              </a:ext>
            </a:extLst>
          </p:cNvPr>
          <p:cNvSpPr/>
          <p:nvPr/>
        </p:nvSpPr>
        <p:spPr>
          <a:xfrm>
            <a:off x="579983" y="2157404"/>
            <a:ext cx="27077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r>
              <a:rPr lang="en-US" altLang="ko-KR" sz="2800" dirty="0" smtClean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목표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2052" name="Picture 4" descr="CJ대한통운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979" y="215959"/>
            <a:ext cx="3735644" cy="10466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618" y="2903190"/>
            <a:ext cx="7734382" cy="38602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4954987" y="623098"/>
            <a:ext cx="6739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CJ</a:t>
            </a:r>
            <a:r>
              <a:rPr lang="ko-KR" altLang="en-US" sz="40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대한통운</a:t>
            </a:r>
            <a:r>
              <a:rPr lang="ko-KR" altLang="en-US" sz="4000" dirty="0" smtClean="0">
                <a:solidFill>
                  <a:srgbClr val="FFC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4000" dirty="0" smtClean="0">
                <a:solidFill>
                  <a:srgbClr val="EE922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오산물류센터</a:t>
            </a:r>
            <a:r>
              <a:rPr lang="ko-KR" altLang="en-US" sz="40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lang="en-US" altLang="ko-KR" sz="4000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r"/>
            <a:r>
              <a:rPr lang="ko-KR" altLang="en-US" sz="4000" dirty="0" smtClean="0">
                <a:solidFill>
                  <a:srgbClr val="1376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효율적 </a:t>
            </a:r>
            <a:r>
              <a:rPr lang="en-US" altLang="ko-KR" sz="4000" dirty="0" smtClean="0">
                <a:solidFill>
                  <a:srgbClr val="1376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MPS </a:t>
            </a:r>
            <a:r>
              <a:rPr lang="ko-KR" altLang="en-US" sz="4000" dirty="0" smtClean="0">
                <a:solidFill>
                  <a:srgbClr val="1376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배치 알고리즘과 </a:t>
            </a:r>
            <a:r>
              <a:rPr lang="ko-KR" altLang="en-US" sz="4000" dirty="0" smtClean="0">
                <a:solidFill>
                  <a:srgbClr val="E33043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패널 개발</a:t>
            </a:r>
            <a:endParaRPr lang="ko-KR" altLang="en-US" sz="4000" dirty="0">
              <a:solidFill>
                <a:srgbClr val="E33043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40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6AF941C6-FFC9-4B4F-899F-F1EC738F1AED}"/>
              </a:ext>
            </a:extLst>
          </p:cNvPr>
          <p:cNvGrpSpPr/>
          <p:nvPr/>
        </p:nvGrpSpPr>
        <p:grpSpPr>
          <a:xfrm>
            <a:off x="0" y="2779535"/>
            <a:ext cx="4721629" cy="1130758"/>
            <a:chOff x="0" y="2622087"/>
            <a:chExt cx="4099661" cy="1130758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  <a:r>
                <a:rPr lang="en-US" altLang="ko-KR" sz="3200" dirty="0"/>
                <a:t> </a:t>
              </a:r>
              <a:r>
                <a:rPr lang="ko-KR" altLang="en-US" sz="32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추진배경 및 필요성</a:t>
              </a:r>
              <a:endPara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602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155787" y="661991"/>
            <a:ext cx="13551488" cy="0"/>
            <a:chOff x="-174973" y="750772"/>
            <a:chExt cx="13551488" cy="0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-174973" y="750772"/>
              <a:ext cx="5345900" cy="0"/>
            </a:xfrm>
            <a:prstGeom prst="line">
              <a:avLst/>
            </a:prstGeom>
            <a:ln w="57150">
              <a:solidFill>
                <a:srgbClr val="1376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028694" y="750772"/>
              <a:ext cx="2772059" cy="0"/>
            </a:xfrm>
            <a:prstGeom prst="line">
              <a:avLst/>
            </a:prstGeom>
            <a:ln w="57150">
              <a:solidFill>
                <a:srgbClr val="EE92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 flipV="1">
              <a:off x="7663743" y="750772"/>
              <a:ext cx="5712772" cy="0"/>
            </a:xfrm>
            <a:prstGeom prst="line">
              <a:avLst/>
            </a:prstGeom>
            <a:ln w="57150">
              <a:solidFill>
                <a:srgbClr val="D51E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" y="38238"/>
            <a:ext cx="1304609" cy="5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440550" y="124161"/>
            <a:ext cx="8536781" cy="388236"/>
            <a:chOff x="3440550" y="150795"/>
            <a:chExt cx="8536781" cy="388236"/>
          </a:xfrm>
        </p:grpSpPr>
        <p:grpSp>
          <p:nvGrpSpPr>
            <p:cNvPr id="34" name="그룹 33"/>
            <p:cNvGrpSpPr/>
            <p:nvPr/>
          </p:nvGrpSpPr>
          <p:grpSpPr>
            <a:xfrm>
              <a:off x="3440550" y="150795"/>
              <a:ext cx="4223193" cy="366560"/>
              <a:chOff x="5978390" y="3425936"/>
              <a:chExt cx="4655409" cy="40407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978390" y="3437921"/>
                <a:ext cx="1960023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추</a:t>
                </a:r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진배경 및 필요성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8065370" y="3425936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목표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9603250" y="3451224"/>
                <a:ext cx="1030549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현황파악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44" name="직선 연결선 43"/>
              <p:cNvCxnSpPr/>
              <p:nvPr/>
            </p:nvCxnSpPr>
            <p:spPr>
              <a:xfrm flipV="1">
                <a:off x="9568561" y="34411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>
              <a:xfrm flipV="1">
                <a:off x="10601970" y="345476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V="1">
                <a:off x="8065370" y="3437663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그룹 63"/>
            <p:cNvGrpSpPr/>
            <p:nvPr/>
          </p:nvGrpSpPr>
          <p:grpSpPr>
            <a:xfrm>
              <a:off x="7645104" y="174301"/>
              <a:ext cx="4332227" cy="364730"/>
              <a:chOff x="6654627" y="3413399"/>
              <a:chExt cx="4775602" cy="4020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6654627" y="3413399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아이디어 도출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8711197" y="3425936"/>
                <a:ext cx="203636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9657371" y="3436670"/>
                <a:ext cx="175327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기대효과 및 결과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68" name="직선 연결선 67"/>
              <p:cNvCxnSpPr/>
              <p:nvPr/>
            </p:nvCxnSpPr>
            <p:spPr>
              <a:xfrm flipV="1">
                <a:off x="9672215" y="3420975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V="1">
                <a:off x="11430229" y="3453512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V="1">
                <a:off x="8180608" y="3436670"/>
                <a:ext cx="0" cy="345103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8206254" y="3414130"/>
                <a:ext cx="1495287" cy="3787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33" dirty="0" smtClean="0">
                    <a:ln>
                      <a:solidFill>
                        <a:srgbClr val="525252">
                          <a:alpha val="3000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프로젝트 실행</a:t>
                </a:r>
                <a:endParaRPr lang="ko-KR" altLang="en-US" sz="1633" dirty="0">
                  <a:ln>
                    <a:solidFill>
                      <a:srgbClr val="525252">
                        <a:alpha val="30000"/>
                      </a:srgb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72" name="직사각형 71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787902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760158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7" y="801895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75" name="이등변 삼각형 74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46989" y="1217932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온라인 모바일 성장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88" y="1875207"/>
            <a:ext cx="3743325" cy="2981326"/>
          </a:xfrm>
          <a:prstGeom prst="rect">
            <a:avLst/>
          </a:prstGeom>
          <a:noFill/>
          <a:effectLst>
            <a:outerShdw blurRad="393700" dist="50800" dir="5400000" sx="58000" sy="58000" algn="ctr" rotWithShape="0">
              <a:srgbClr val="000000">
                <a:alpha val="67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6" name="연결선: 꺾임 12">
            <a:extLst>
              <a:ext uri="{FF2B5EF4-FFF2-40B4-BE49-F238E27FC236}">
                <a16:creationId xmlns:a16="http://schemas.microsoft.com/office/drawing/2014/main" xmlns="" id="{B65BFB2A-0FB2-4BDA-A709-BD33B95106BA}"/>
              </a:ext>
            </a:extLst>
          </p:cNvPr>
          <p:cNvCxnSpPr>
            <a:cxnSpLocks/>
            <a:stCxn id="77" idx="1"/>
            <a:endCxn id="1026" idx="2"/>
          </p:cNvCxnSpPr>
          <p:nvPr/>
        </p:nvCxnSpPr>
        <p:spPr>
          <a:xfrm rot="10800000" flipH="1">
            <a:off x="669559" y="4856534"/>
            <a:ext cx="1730791" cy="936537"/>
          </a:xfrm>
          <a:prstGeom prst="bentConnector4">
            <a:avLst>
              <a:gd name="adj1" fmla="val -13208"/>
              <a:gd name="adj2" fmla="val 80399"/>
            </a:avLst>
          </a:prstGeom>
          <a:ln w="25400">
            <a:solidFill>
              <a:schemeClr val="bg2">
                <a:lumMod val="75000"/>
              </a:schemeClr>
            </a:solidFill>
            <a:tailEnd type="oval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171C6AA9-1F1E-4C1E-A90A-C1B9044F3209}"/>
              </a:ext>
            </a:extLst>
          </p:cNvPr>
          <p:cNvSpPr txBox="1"/>
          <p:nvPr/>
        </p:nvSpPr>
        <p:spPr>
          <a:xfrm>
            <a:off x="669560" y="5223683"/>
            <a:ext cx="474241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</a:t>
            </a:r>
            <a:r>
              <a:rPr lang="en-US" altLang="ko-KR" sz="4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40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모바일커머스</a:t>
            </a:r>
            <a:endParaRPr lang="en-US" altLang="ko-KR" sz="40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시장의 성장</a:t>
            </a:r>
            <a:endParaRPr lang="ko-KR" altLang="en-US" sz="2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30" name="Picture 6" descr="관련 이미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609" y="2477972"/>
            <a:ext cx="5163543" cy="28468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4" descr="SKU에 대한 이미지 검색결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599" y="961396"/>
            <a:ext cx="4259753" cy="132771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5381" y="1105945"/>
            <a:ext cx="2827867" cy="9925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SKU  </a:t>
            </a:r>
          </a:p>
          <a:p>
            <a:pPr marL="0" indent="0">
              <a:buNone/>
            </a:pPr>
            <a:r>
              <a:rPr lang="en-US" altLang="ko-KR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</a:t>
            </a:r>
            <a:r>
              <a:rPr lang="ko-KR" altLang="en-US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물류의 기본 단위</a:t>
            </a:r>
            <a:endParaRPr lang="en-US" altLang="ko-KR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171C6AA9-1F1E-4C1E-A90A-C1B9044F3209}"/>
              </a:ext>
            </a:extLst>
          </p:cNvPr>
          <p:cNvSpPr txBox="1"/>
          <p:nvPr/>
        </p:nvSpPr>
        <p:spPr>
          <a:xfrm>
            <a:off x="6627146" y="5513662"/>
            <a:ext cx="4742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CJ</a:t>
            </a:r>
            <a:r>
              <a:rPr lang="ko-KR" altLang="en-US" sz="28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온마트의</a:t>
            </a:r>
            <a:r>
              <a:rPr lang="ko-KR" altLang="en-US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4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상품다양화</a:t>
            </a:r>
            <a:r>
              <a:rPr lang="ko-KR" altLang="en-US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r>
              <a:rPr lang="en-US" altLang="ko-KR" sz="4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SKU</a:t>
            </a:r>
            <a:r>
              <a:rPr lang="ko-KR" altLang="en-US" sz="40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 증가</a:t>
            </a:r>
            <a:endParaRPr lang="ko-KR" altLang="en-US" sz="28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3" name="연결선: 꺾임 12">
            <a:extLst>
              <a:ext uri="{FF2B5EF4-FFF2-40B4-BE49-F238E27FC236}">
                <a16:creationId xmlns:a16="http://schemas.microsoft.com/office/drawing/2014/main" xmlns="" id="{B65BFB2A-0FB2-4BDA-A709-BD33B95106BA}"/>
              </a:ext>
            </a:extLst>
          </p:cNvPr>
          <p:cNvCxnSpPr>
            <a:cxnSpLocks/>
            <a:stCxn id="82" idx="1"/>
            <a:endCxn id="1030" idx="1"/>
          </p:cNvCxnSpPr>
          <p:nvPr/>
        </p:nvCxnSpPr>
        <p:spPr>
          <a:xfrm rot="10800000">
            <a:off x="6543610" y="3901388"/>
            <a:ext cx="83537" cy="2273995"/>
          </a:xfrm>
          <a:prstGeom prst="bentConnector3">
            <a:avLst>
              <a:gd name="adj1" fmla="val 373651"/>
            </a:avLst>
          </a:prstGeom>
          <a:ln w="25400">
            <a:solidFill>
              <a:schemeClr val="bg2">
                <a:lumMod val="75000"/>
              </a:schemeClr>
            </a:solidFill>
            <a:tailEnd type="oval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84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2038</TotalTime>
  <Words>1053</Words>
  <Application>Microsoft Office PowerPoint</Application>
  <PresentationFormat>와이드스크린</PresentationFormat>
  <Paragraphs>393</Paragraphs>
  <Slides>37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9" baseType="lpstr">
      <vt:lpstr>Arial</vt:lpstr>
      <vt:lpstr>배달의민족 주아</vt:lpstr>
      <vt:lpstr>나눔바른고딕</vt:lpstr>
      <vt:lpstr>맑은 고딕</vt:lpstr>
      <vt:lpstr>나눔스퀘어</vt:lpstr>
      <vt:lpstr>나눔스퀘어 ExtraBold</vt:lpstr>
      <vt:lpstr>배달의민족 한나는 열한살</vt:lpstr>
      <vt:lpstr>나눔고딕 ExtraBold</vt:lpstr>
      <vt:lpstr>Wingdings</vt:lpstr>
      <vt:lpstr>배달의민족 도현</vt:lpstr>
      <vt:lpstr>나눔바른고딕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이우준</dc:creator>
  <cp:lastModifiedBy>LG</cp:lastModifiedBy>
  <cp:revision>115</cp:revision>
  <dcterms:created xsi:type="dcterms:W3CDTF">2017-09-29T11:08:58Z</dcterms:created>
  <dcterms:modified xsi:type="dcterms:W3CDTF">2017-11-07T09:02:36Z</dcterms:modified>
</cp:coreProperties>
</file>

<file path=docProps/thumbnail.jpeg>
</file>